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86" r:id="rId3"/>
    <p:sldId id="284" r:id="rId4"/>
    <p:sldId id="258" r:id="rId5"/>
    <p:sldId id="262" r:id="rId6"/>
    <p:sldId id="373" r:id="rId7"/>
    <p:sldId id="306" r:id="rId8"/>
    <p:sldId id="269" r:id="rId9"/>
    <p:sldId id="375" r:id="rId10"/>
    <p:sldId id="377" r:id="rId11"/>
    <p:sldId id="378" r:id="rId12"/>
    <p:sldId id="379" r:id="rId13"/>
    <p:sldId id="381" r:id="rId14"/>
    <p:sldId id="380" r:id="rId15"/>
    <p:sldId id="383" r:id="rId16"/>
    <p:sldId id="384" r:id="rId17"/>
    <p:sldId id="382" r:id="rId18"/>
    <p:sldId id="385" r:id="rId19"/>
    <p:sldId id="386" r:id="rId20"/>
    <p:sldId id="387" r:id="rId21"/>
    <p:sldId id="388" r:id="rId22"/>
    <p:sldId id="389" r:id="rId23"/>
    <p:sldId id="390" r:id="rId24"/>
    <p:sldId id="392" r:id="rId25"/>
    <p:sldId id="393" r:id="rId26"/>
    <p:sldId id="394" r:id="rId27"/>
    <p:sldId id="395" r:id="rId28"/>
    <p:sldId id="396" r:id="rId29"/>
    <p:sldId id="397" r:id="rId30"/>
    <p:sldId id="398" r:id="rId31"/>
    <p:sldId id="28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07" autoAdjust="0"/>
    <p:restoredTop sz="73014"/>
  </p:normalViewPr>
  <p:slideViewPr>
    <p:cSldViewPr snapToGrid="0">
      <p:cViewPr>
        <p:scale>
          <a:sx n="130" d="100"/>
          <a:sy n="130" d="100"/>
        </p:scale>
        <p:origin x="-16" y="-1464"/>
      </p:cViewPr>
      <p:guideLst/>
    </p:cSldViewPr>
  </p:slideViewPr>
  <p:notesTextViewPr>
    <p:cViewPr>
      <p:scale>
        <a:sx n="85" d="100"/>
        <a:sy n="8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1">
                <a:lumMod val="75000"/>
                <a:lumOff val="25000"/>
              </a:schemeClr>
            </a:solidFill>
            <a:ln>
              <a:noFill/>
            </a:ln>
          </c:spPr>
          <c:dPt>
            <c:idx val="0"/>
            <c:bubble3D val="0"/>
            <c:spPr>
              <a:solidFill>
                <a:schemeClr val="tx1">
                  <a:lumMod val="75000"/>
                  <a:lumOff val="25000"/>
                </a:schemeClr>
              </a:solidFill>
              <a:ln w="19050">
                <a:noFill/>
              </a:ln>
              <a:effectLst/>
            </c:spPr>
            <c:extLst>
              <c:ext xmlns:c16="http://schemas.microsoft.com/office/drawing/2014/chart" uri="{C3380CC4-5D6E-409C-BE32-E72D297353CC}">
                <c16:uniqueId val="{00000001-FEAC-4825-B15D-8DDF52EF7CD3}"/>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FEAC-4825-B15D-8DDF52EF7CD3}"/>
              </c:ext>
            </c:extLst>
          </c:dPt>
          <c:cat>
            <c:strRef>
              <c:f>Sheet1!$A$2:$A$3</c:f>
              <c:strCache>
                <c:ptCount val="2"/>
                <c:pt idx="0">
                  <c:v>1st Qtr</c:v>
                </c:pt>
                <c:pt idx="1">
                  <c:v>2nd Qtr</c:v>
                </c:pt>
              </c:strCache>
            </c:strRef>
          </c:cat>
          <c:val>
            <c:numRef>
              <c:f>Sheet1!$B$2:$B$3</c:f>
              <c:numCache>
                <c:formatCode>General</c:formatCode>
                <c:ptCount val="2"/>
                <c:pt idx="0">
                  <c:v>22</c:v>
                </c:pt>
                <c:pt idx="1">
                  <c:v>60</c:v>
                </c:pt>
              </c:numCache>
            </c:numRef>
          </c:val>
          <c:extLst>
            <c:ext xmlns:c16="http://schemas.microsoft.com/office/drawing/2014/chart" uri="{C3380CC4-5D6E-409C-BE32-E72D297353CC}">
              <c16:uniqueId val="{00000004-FEAC-4825-B15D-8DDF52EF7CD3}"/>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1">
                <a:lumMod val="75000"/>
                <a:lumOff val="25000"/>
              </a:schemeClr>
            </a:solidFill>
            <a:ln>
              <a:noFill/>
            </a:ln>
          </c:spPr>
          <c:dPt>
            <c:idx val="0"/>
            <c:bubble3D val="0"/>
            <c:spPr>
              <a:solidFill>
                <a:schemeClr val="tx1">
                  <a:lumMod val="75000"/>
                  <a:lumOff val="25000"/>
                </a:schemeClr>
              </a:solidFill>
              <a:ln w="19050">
                <a:noFill/>
              </a:ln>
              <a:effectLst/>
            </c:spPr>
            <c:extLst>
              <c:ext xmlns:c16="http://schemas.microsoft.com/office/drawing/2014/chart" uri="{C3380CC4-5D6E-409C-BE32-E72D297353CC}">
                <c16:uniqueId val="{00000001-FEAC-4825-B15D-8DDF52EF7CD3}"/>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FEAC-4825-B15D-8DDF52EF7CD3}"/>
              </c:ext>
            </c:extLst>
          </c:dPt>
          <c:cat>
            <c:strRef>
              <c:f>Sheet1!$A$2:$A$3</c:f>
              <c:strCache>
                <c:ptCount val="2"/>
                <c:pt idx="0">
                  <c:v>1st Qtr</c:v>
                </c:pt>
                <c:pt idx="1">
                  <c:v>2nd Qtr</c:v>
                </c:pt>
              </c:strCache>
            </c:strRef>
          </c:cat>
          <c:val>
            <c:numRef>
              <c:f>Sheet1!$B$2:$B$3</c:f>
              <c:numCache>
                <c:formatCode>General</c:formatCode>
                <c:ptCount val="2"/>
                <c:pt idx="0">
                  <c:v>50</c:v>
                </c:pt>
                <c:pt idx="1">
                  <c:v>30</c:v>
                </c:pt>
              </c:numCache>
            </c:numRef>
          </c:val>
          <c:extLst>
            <c:ext xmlns:c16="http://schemas.microsoft.com/office/drawing/2014/chart" uri="{C3380CC4-5D6E-409C-BE32-E72D297353CC}">
              <c16:uniqueId val="{00000004-FEAC-4825-B15D-8DDF52EF7CD3}"/>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7BB84-6CE1-A94C-8CAB-62C4475F48F1}" type="datetimeFigureOut">
              <a:rPr lang="en-US" smtClean="0"/>
              <a:t>10/21/25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3B03DB-FCB9-FD41-9187-0176D75BC708}" type="slidenum">
              <a:rPr lang="en-US" smtClean="0"/>
              <a:t>‹#›</a:t>
            </a:fld>
            <a:endParaRPr lang="en-US"/>
          </a:p>
        </p:txBody>
      </p:sp>
    </p:spTree>
    <p:extLst>
      <p:ext uri="{BB962C8B-B14F-4D97-AF65-F5344CB8AC3E}">
        <p14:creationId xmlns:p14="http://schemas.microsoft.com/office/powerpoint/2010/main" val="1479910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3B03DB-FCB9-FD41-9187-0176D75BC708}" type="slidenum">
              <a:rPr lang="en-US" smtClean="0"/>
              <a:t>1</a:t>
            </a:fld>
            <a:endParaRPr lang="en-US"/>
          </a:p>
        </p:txBody>
      </p:sp>
    </p:spTree>
    <p:extLst>
      <p:ext uri="{BB962C8B-B14F-4D97-AF65-F5344CB8AC3E}">
        <p14:creationId xmlns:p14="http://schemas.microsoft.com/office/powerpoint/2010/main" val="510521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17A1A-5BAC-1AD5-9ED4-208C645E76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81AAE7-ADA7-FA98-C2EC-1A3E93F60A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B8BA7F-5E5D-BE47-4CB8-B54E6AF0B6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7C5DCC-46F9-1C3B-8271-A35A6554EE09}"/>
              </a:ext>
            </a:extLst>
          </p:cNvPr>
          <p:cNvSpPr>
            <a:spLocks noGrp="1"/>
          </p:cNvSpPr>
          <p:nvPr>
            <p:ph type="sldNum" sz="quarter" idx="5"/>
          </p:nvPr>
        </p:nvSpPr>
        <p:spPr/>
        <p:txBody>
          <a:bodyPr/>
          <a:lstStyle/>
          <a:p>
            <a:fld id="{8B3B03DB-FCB9-FD41-9187-0176D75BC708}" type="slidenum">
              <a:rPr lang="en-US" smtClean="0"/>
              <a:t>10</a:t>
            </a:fld>
            <a:endParaRPr lang="en-US"/>
          </a:p>
        </p:txBody>
      </p:sp>
    </p:spTree>
    <p:extLst>
      <p:ext uri="{BB962C8B-B14F-4D97-AF65-F5344CB8AC3E}">
        <p14:creationId xmlns:p14="http://schemas.microsoft.com/office/powerpoint/2010/main" val="4001072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B0DFE-04B9-AA33-D68B-B872901C67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100985-250D-F371-3E18-788D43F340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2DA7A4-C4E7-F416-00F8-D55D063612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4FAD30-4297-3FBE-A789-EA2D98EB6DE1}"/>
              </a:ext>
            </a:extLst>
          </p:cNvPr>
          <p:cNvSpPr>
            <a:spLocks noGrp="1"/>
          </p:cNvSpPr>
          <p:nvPr>
            <p:ph type="sldNum" sz="quarter" idx="5"/>
          </p:nvPr>
        </p:nvSpPr>
        <p:spPr/>
        <p:txBody>
          <a:bodyPr/>
          <a:lstStyle/>
          <a:p>
            <a:fld id="{8B3B03DB-FCB9-FD41-9187-0176D75BC708}" type="slidenum">
              <a:rPr lang="en-US" smtClean="0"/>
              <a:t>11</a:t>
            </a:fld>
            <a:endParaRPr lang="en-US"/>
          </a:p>
        </p:txBody>
      </p:sp>
    </p:spTree>
    <p:extLst>
      <p:ext uri="{BB962C8B-B14F-4D97-AF65-F5344CB8AC3E}">
        <p14:creationId xmlns:p14="http://schemas.microsoft.com/office/powerpoint/2010/main" val="3332939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334ED-82EB-3829-F686-12F264F3FD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CBDCE9-6FEA-76D3-9C43-3C7A7A0F5C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4A8571-2EFF-6228-713B-E8244C2FDE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9BC95B-AEDB-3EB9-CEA1-35857314D0A0}"/>
              </a:ext>
            </a:extLst>
          </p:cNvPr>
          <p:cNvSpPr>
            <a:spLocks noGrp="1"/>
          </p:cNvSpPr>
          <p:nvPr>
            <p:ph type="sldNum" sz="quarter" idx="5"/>
          </p:nvPr>
        </p:nvSpPr>
        <p:spPr/>
        <p:txBody>
          <a:bodyPr/>
          <a:lstStyle/>
          <a:p>
            <a:fld id="{8B3B03DB-FCB9-FD41-9187-0176D75BC708}" type="slidenum">
              <a:rPr lang="en-US" smtClean="0"/>
              <a:t>12</a:t>
            </a:fld>
            <a:endParaRPr lang="en-US"/>
          </a:p>
        </p:txBody>
      </p:sp>
    </p:spTree>
    <p:extLst>
      <p:ext uri="{BB962C8B-B14F-4D97-AF65-F5344CB8AC3E}">
        <p14:creationId xmlns:p14="http://schemas.microsoft.com/office/powerpoint/2010/main" val="964669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4C3DB-16DB-0854-4DAC-A2F1144138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25C370-982E-65B6-6B01-E281A8907C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3C3993-93C7-BA45-A01C-8711F0FB4F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6E4886-FBB9-34E4-B2BE-ECF5670BC1DF}"/>
              </a:ext>
            </a:extLst>
          </p:cNvPr>
          <p:cNvSpPr>
            <a:spLocks noGrp="1"/>
          </p:cNvSpPr>
          <p:nvPr>
            <p:ph type="sldNum" sz="quarter" idx="5"/>
          </p:nvPr>
        </p:nvSpPr>
        <p:spPr/>
        <p:txBody>
          <a:bodyPr/>
          <a:lstStyle/>
          <a:p>
            <a:fld id="{8B3B03DB-FCB9-FD41-9187-0176D75BC708}" type="slidenum">
              <a:rPr lang="en-US" smtClean="0"/>
              <a:t>13</a:t>
            </a:fld>
            <a:endParaRPr lang="en-US"/>
          </a:p>
        </p:txBody>
      </p:sp>
    </p:spTree>
    <p:extLst>
      <p:ext uri="{BB962C8B-B14F-4D97-AF65-F5344CB8AC3E}">
        <p14:creationId xmlns:p14="http://schemas.microsoft.com/office/powerpoint/2010/main" val="1202806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71050-A452-E22B-5A85-EA5974C97F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F5A133-F17D-FA54-FAC8-3762065947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B2E103-C704-4814-6FBC-DBB41CECA9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AA0646-B0D1-1121-A381-6E771D47EA83}"/>
              </a:ext>
            </a:extLst>
          </p:cNvPr>
          <p:cNvSpPr>
            <a:spLocks noGrp="1"/>
          </p:cNvSpPr>
          <p:nvPr>
            <p:ph type="sldNum" sz="quarter" idx="5"/>
          </p:nvPr>
        </p:nvSpPr>
        <p:spPr/>
        <p:txBody>
          <a:bodyPr/>
          <a:lstStyle/>
          <a:p>
            <a:fld id="{8B3B03DB-FCB9-FD41-9187-0176D75BC708}" type="slidenum">
              <a:rPr lang="en-US" smtClean="0"/>
              <a:t>14</a:t>
            </a:fld>
            <a:endParaRPr lang="en-US"/>
          </a:p>
        </p:txBody>
      </p:sp>
    </p:spTree>
    <p:extLst>
      <p:ext uri="{BB962C8B-B14F-4D97-AF65-F5344CB8AC3E}">
        <p14:creationId xmlns:p14="http://schemas.microsoft.com/office/powerpoint/2010/main" val="52030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811F4-9431-A502-0EB2-D376475833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57302-0E89-632C-E5B7-2DF27644DA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342267-5436-0F63-515F-861039CCF8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64E417-1AF1-3C2F-8B3F-5A22F5B2174C}"/>
              </a:ext>
            </a:extLst>
          </p:cNvPr>
          <p:cNvSpPr>
            <a:spLocks noGrp="1"/>
          </p:cNvSpPr>
          <p:nvPr>
            <p:ph type="sldNum" sz="quarter" idx="5"/>
          </p:nvPr>
        </p:nvSpPr>
        <p:spPr/>
        <p:txBody>
          <a:bodyPr/>
          <a:lstStyle/>
          <a:p>
            <a:fld id="{8B3B03DB-FCB9-FD41-9187-0176D75BC708}" type="slidenum">
              <a:rPr lang="en-US" smtClean="0"/>
              <a:t>15</a:t>
            </a:fld>
            <a:endParaRPr lang="en-US"/>
          </a:p>
        </p:txBody>
      </p:sp>
    </p:spTree>
    <p:extLst>
      <p:ext uri="{BB962C8B-B14F-4D97-AF65-F5344CB8AC3E}">
        <p14:creationId xmlns:p14="http://schemas.microsoft.com/office/powerpoint/2010/main" val="3307820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A5851-8E1E-FDDD-FEBF-6650B62F28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A8205A-1F42-88CA-9338-F7191B74E0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861E76-2B51-236D-F2E1-8724F9A9A1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B8FEAB-9940-8D54-314B-11827A63193E}"/>
              </a:ext>
            </a:extLst>
          </p:cNvPr>
          <p:cNvSpPr>
            <a:spLocks noGrp="1"/>
          </p:cNvSpPr>
          <p:nvPr>
            <p:ph type="sldNum" sz="quarter" idx="5"/>
          </p:nvPr>
        </p:nvSpPr>
        <p:spPr/>
        <p:txBody>
          <a:bodyPr/>
          <a:lstStyle/>
          <a:p>
            <a:fld id="{8B3B03DB-FCB9-FD41-9187-0176D75BC708}" type="slidenum">
              <a:rPr lang="en-US" smtClean="0"/>
              <a:t>16</a:t>
            </a:fld>
            <a:endParaRPr lang="en-US"/>
          </a:p>
        </p:txBody>
      </p:sp>
    </p:spTree>
    <p:extLst>
      <p:ext uri="{BB962C8B-B14F-4D97-AF65-F5344CB8AC3E}">
        <p14:creationId xmlns:p14="http://schemas.microsoft.com/office/powerpoint/2010/main" val="1836194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F0458-DFAB-9F1E-AB20-A7197BD290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82732C-3FB8-44C4-5BF6-94C698607A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11A616-F943-0E0F-8D8B-9D106ADB12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2EB446-973E-F353-97F5-C6A3F02A1800}"/>
              </a:ext>
            </a:extLst>
          </p:cNvPr>
          <p:cNvSpPr>
            <a:spLocks noGrp="1"/>
          </p:cNvSpPr>
          <p:nvPr>
            <p:ph type="sldNum" sz="quarter" idx="5"/>
          </p:nvPr>
        </p:nvSpPr>
        <p:spPr/>
        <p:txBody>
          <a:bodyPr/>
          <a:lstStyle/>
          <a:p>
            <a:fld id="{8B3B03DB-FCB9-FD41-9187-0176D75BC708}" type="slidenum">
              <a:rPr lang="en-US" smtClean="0"/>
              <a:t>17</a:t>
            </a:fld>
            <a:endParaRPr lang="en-US"/>
          </a:p>
        </p:txBody>
      </p:sp>
    </p:spTree>
    <p:extLst>
      <p:ext uri="{BB962C8B-B14F-4D97-AF65-F5344CB8AC3E}">
        <p14:creationId xmlns:p14="http://schemas.microsoft.com/office/powerpoint/2010/main" val="1925372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58588-0B02-97ED-8D99-3FA17743CA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C8FBED-61E7-C1FB-D976-F2393FC09B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6B2233-4FFC-DFA9-B27F-4E9C03B2C5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AF7925-CF49-3BEB-D219-93BDB9F42F14}"/>
              </a:ext>
            </a:extLst>
          </p:cNvPr>
          <p:cNvSpPr>
            <a:spLocks noGrp="1"/>
          </p:cNvSpPr>
          <p:nvPr>
            <p:ph type="sldNum" sz="quarter" idx="5"/>
          </p:nvPr>
        </p:nvSpPr>
        <p:spPr/>
        <p:txBody>
          <a:bodyPr/>
          <a:lstStyle/>
          <a:p>
            <a:fld id="{8B3B03DB-FCB9-FD41-9187-0176D75BC708}" type="slidenum">
              <a:rPr lang="en-US" smtClean="0"/>
              <a:t>18</a:t>
            </a:fld>
            <a:endParaRPr lang="en-US"/>
          </a:p>
        </p:txBody>
      </p:sp>
    </p:spTree>
    <p:extLst>
      <p:ext uri="{BB962C8B-B14F-4D97-AF65-F5344CB8AC3E}">
        <p14:creationId xmlns:p14="http://schemas.microsoft.com/office/powerpoint/2010/main" val="3510809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9C153-3B50-522B-16B0-169BE21A03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F10E48-4FD2-269A-51A6-98E1704236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502CC-3BBE-2985-5D9C-085F9CD32A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9D62A3-83B9-8317-E3DF-D620A9B45E15}"/>
              </a:ext>
            </a:extLst>
          </p:cNvPr>
          <p:cNvSpPr>
            <a:spLocks noGrp="1"/>
          </p:cNvSpPr>
          <p:nvPr>
            <p:ph type="sldNum" sz="quarter" idx="5"/>
          </p:nvPr>
        </p:nvSpPr>
        <p:spPr/>
        <p:txBody>
          <a:bodyPr/>
          <a:lstStyle/>
          <a:p>
            <a:fld id="{8B3B03DB-FCB9-FD41-9187-0176D75BC708}" type="slidenum">
              <a:rPr lang="en-US" smtClean="0"/>
              <a:t>19</a:t>
            </a:fld>
            <a:endParaRPr lang="en-US"/>
          </a:p>
        </p:txBody>
      </p:sp>
    </p:spTree>
    <p:extLst>
      <p:ext uri="{BB962C8B-B14F-4D97-AF65-F5344CB8AC3E}">
        <p14:creationId xmlns:p14="http://schemas.microsoft.com/office/powerpoint/2010/main" val="3854154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B3B03DB-FCB9-FD41-9187-0176D75BC708}" type="slidenum">
              <a:rPr lang="en-US" smtClean="0"/>
              <a:t>2</a:t>
            </a:fld>
            <a:endParaRPr lang="en-US"/>
          </a:p>
        </p:txBody>
      </p:sp>
    </p:spTree>
    <p:extLst>
      <p:ext uri="{BB962C8B-B14F-4D97-AF65-F5344CB8AC3E}">
        <p14:creationId xmlns:p14="http://schemas.microsoft.com/office/powerpoint/2010/main" val="3491646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8E4DE-DA0A-C99C-BF8A-25395F51A0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B30BE2-36C0-AF67-8E37-49290DB989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48A832-85EA-E8DF-91BE-FFF03F34F9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43EF05-AD23-7DAB-7E1D-54618F28F1C6}"/>
              </a:ext>
            </a:extLst>
          </p:cNvPr>
          <p:cNvSpPr>
            <a:spLocks noGrp="1"/>
          </p:cNvSpPr>
          <p:nvPr>
            <p:ph type="sldNum" sz="quarter" idx="5"/>
          </p:nvPr>
        </p:nvSpPr>
        <p:spPr/>
        <p:txBody>
          <a:bodyPr/>
          <a:lstStyle/>
          <a:p>
            <a:fld id="{8B3B03DB-FCB9-FD41-9187-0176D75BC708}" type="slidenum">
              <a:rPr lang="en-US" smtClean="0"/>
              <a:t>20</a:t>
            </a:fld>
            <a:endParaRPr lang="en-US"/>
          </a:p>
        </p:txBody>
      </p:sp>
    </p:spTree>
    <p:extLst>
      <p:ext uri="{BB962C8B-B14F-4D97-AF65-F5344CB8AC3E}">
        <p14:creationId xmlns:p14="http://schemas.microsoft.com/office/powerpoint/2010/main" val="4208909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F7181-779C-1AEC-76CA-2D545C2B6C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CADBA1-8AA2-8BCD-B23D-829AF0BEAB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136EBD-7026-C2EB-C447-D647423CE9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77109B-7186-6009-7E1A-33A278116984}"/>
              </a:ext>
            </a:extLst>
          </p:cNvPr>
          <p:cNvSpPr>
            <a:spLocks noGrp="1"/>
          </p:cNvSpPr>
          <p:nvPr>
            <p:ph type="sldNum" sz="quarter" idx="5"/>
          </p:nvPr>
        </p:nvSpPr>
        <p:spPr/>
        <p:txBody>
          <a:bodyPr/>
          <a:lstStyle/>
          <a:p>
            <a:fld id="{8B3B03DB-FCB9-FD41-9187-0176D75BC708}" type="slidenum">
              <a:rPr lang="en-US" smtClean="0"/>
              <a:t>21</a:t>
            </a:fld>
            <a:endParaRPr lang="en-US"/>
          </a:p>
        </p:txBody>
      </p:sp>
    </p:spTree>
    <p:extLst>
      <p:ext uri="{BB962C8B-B14F-4D97-AF65-F5344CB8AC3E}">
        <p14:creationId xmlns:p14="http://schemas.microsoft.com/office/powerpoint/2010/main" val="1710657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92FDB-6B50-E027-A7F0-8D3CE8CA5E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8684EF-125C-94C0-2A11-647CA41FBB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454D68-4FA4-5B38-6E43-5A7A004678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BA7875-4C09-86F1-5B08-4D5282E5C0EE}"/>
              </a:ext>
            </a:extLst>
          </p:cNvPr>
          <p:cNvSpPr>
            <a:spLocks noGrp="1"/>
          </p:cNvSpPr>
          <p:nvPr>
            <p:ph type="sldNum" sz="quarter" idx="5"/>
          </p:nvPr>
        </p:nvSpPr>
        <p:spPr/>
        <p:txBody>
          <a:bodyPr/>
          <a:lstStyle/>
          <a:p>
            <a:fld id="{8B3B03DB-FCB9-FD41-9187-0176D75BC708}" type="slidenum">
              <a:rPr lang="en-US" smtClean="0"/>
              <a:t>22</a:t>
            </a:fld>
            <a:endParaRPr lang="en-US"/>
          </a:p>
        </p:txBody>
      </p:sp>
    </p:spTree>
    <p:extLst>
      <p:ext uri="{BB962C8B-B14F-4D97-AF65-F5344CB8AC3E}">
        <p14:creationId xmlns:p14="http://schemas.microsoft.com/office/powerpoint/2010/main" val="2246737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389B1-7902-142A-230B-E92B58980D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B655DA-693F-7072-BED7-4011933CCE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CEE439-FA1F-37A6-204B-ECDEBB906E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39F2D9-D5EC-90E4-70A0-D5FF9D17C2C1}"/>
              </a:ext>
            </a:extLst>
          </p:cNvPr>
          <p:cNvSpPr>
            <a:spLocks noGrp="1"/>
          </p:cNvSpPr>
          <p:nvPr>
            <p:ph type="sldNum" sz="quarter" idx="5"/>
          </p:nvPr>
        </p:nvSpPr>
        <p:spPr/>
        <p:txBody>
          <a:bodyPr/>
          <a:lstStyle/>
          <a:p>
            <a:fld id="{8B3B03DB-FCB9-FD41-9187-0176D75BC708}" type="slidenum">
              <a:rPr lang="en-US" smtClean="0"/>
              <a:t>23</a:t>
            </a:fld>
            <a:endParaRPr lang="en-US"/>
          </a:p>
        </p:txBody>
      </p:sp>
    </p:spTree>
    <p:extLst>
      <p:ext uri="{BB962C8B-B14F-4D97-AF65-F5344CB8AC3E}">
        <p14:creationId xmlns:p14="http://schemas.microsoft.com/office/powerpoint/2010/main" val="3511510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89A8F-0CAF-0F12-CE40-4E7E7C848D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0C6214-964D-4140-C2A3-FE9FFB5078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6B83FA-29A0-5265-A6C1-99B9DE6BE5DC}"/>
              </a:ext>
            </a:extLst>
          </p:cNvPr>
          <p:cNvSpPr>
            <a:spLocks noGrp="1"/>
          </p:cNvSpPr>
          <p:nvPr>
            <p:ph type="body" idx="1"/>
          </p:nvPr>
        </p:nvSpPr>
        <p:spPr/>
        <p:txBody>
          <a:bodyPr/>
          <a:lstStyle/>
          <a:p>
            <a:pPr marL="0" indent="0">
              <a:buFontTx/>
              <a:buNone/>
            </a:pPr>
            <a:endParaRPr lang="en-US" b="1" dirty="0"/>
          </a:p>
        </p:txBody>
      </p:sp>
      <p:sp>
        <p:nvSpPr>
          <p:cNvPr id="4" name="Slide Number Placeholder 3">
            <a:extLst>
              <a:ext uri="{FF2B5EF4-FFF2-40B4-BE49-F238E27FC236}">
                <a16:creationId xmlns:a16="http://schemas.microsoft.com/office/drawing/2014/main" id="{2EDE00D2-7966-15D1-3FB7-708D6ABF684A}"/>
              </a:ext>
            </a:extLst>
          </p:cNvPr>
          <p:cNvSpPr>
            <a:spLocks noGrp="1"/>
          </p:cNvSpPr>
          <p:nvPr>
            <p:ph type="sldNum" sz="quarter" idx="5"/>
          </p:nvPr>
        </p:nvSpPr>
        <p:spPr/>
        <p:txBody>
          <a:bodyPr/>
          <a:lstStyle/>
          <a:p>
            <a:fld id="{8B3B03DB-FCB9-FD41-9187-0176D75BC708}" type="slidenum">
              <a:rPr lang="en-US" smtClean="0"/>
              <a:t>24</a:t>
            </a:fld>
            <a:endParaRPr lang="en-US"/>
          </a:p>
        </p:txBody>
      </p:sp>
    </p:spTree>
    <p:extLst>
      <p:ext uri="{BB962C8B-B14F-4D97-AF65-F5344CB8AC3E}">
        <p14:creationId xmlns:p14="http://schemas.microsoft.com/office/powerpoint/2010/main" val="2103245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81069-EFD5-76AF-5C00-AC1F591D7B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AFD6D3-B778-E942-FEAD-00CC7C1507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6A55C9-ABA0-FED3-C3C7-D8BB485444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84CF81-8BCC-3A1D-B6DE-D26F40A2E7C8}"/>
              </a:ext>
            </a:extLst>
          </p:cNvPr>
          <p:cNvSpPr>
            <a:spLocks noGrp="1"/>
          </p:cNvSpPr>
          <p:nvPr>
            <p:ph type="sldNum" sz="quarter" idx="5"/>
          </p:nvPr>
        </p:nvSpPr>
        <p:spPr/>
        <p:txBody>
          <a:bodyPr/>
          <a:lstStyle/>
          <a:p>
            <a:fld id="{8B3B03DB-FCB9-FD41-9187-0176D75BC708}" type="slidenum">
              <a:rPr lang="en-US" smtClean="0"/>
              <a:t>25</a:t>
            </a:fld>
            <a:endParaRPr lang="en-US"/>
          </a:p>
        </p:txBody>
      </p:sp>
    </p:spTree>
    <p:extLst>
      <p:ext uri="{BB962C8B-B14F-4D97-AF65-F5344CB8AC3E}">
        <p14:creationId xmlns:p14="http://schemas.microsoft.com/office/powerpoint/2010/main" val="3873932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9FFB3-2BAD-B12B-8AF1-4AFF54BD36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059A05-E181-E44F-502F-4CCCD09D51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B004AF-440D-63F4-2026-36539BBBD3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D30874-B53B-19A1-7AD7-3677485FE583}"/>
              </a:ext>
            </a:extLst>
          </p:cNvPr>
          <p:cNvSpPr>
            <a:spLocks noGrp="1"/>
          </p:cNvSpPr>
          <p:nvPr>
            <p:ph type="sldNum" sz="quarter" idx="5"/>
          </p:nvPr>
        </p:nvSpPr>
        <p:spPr/>
        <p:txBody>
          <a:bodyPr/>
          <a:lstStyle/>
          <a:p>
            <a:fld id="{8B3B03DB-FCB9-FD41-9187-0176D75BC708}" type="slidenum">
              <a:rPr lang="en-US" smtClean="0"/>
              <a:t>26</a:t>
            </a:fld>
            <a:endParaRPr lang="en-US"/>
          </a:p>
        </p:txBody>
      </p:sp>
    </p:spTree>
    <p:extLst>
      <p:ext uri="{BB962C8B-B14F-4D97-AF65-F5344CB8AC3E}">
        <p14:creationId xmlns:p14="http://schemas.microsoft.com/office/powerpoint/2010/main" val="2407250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01D57-85D9-8396-A3B5-1A1E39069D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22376D-2147-EFE7-E6CD-A3C79174B8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A50766-47D8-AD2B-8AA2-D632EA4BC2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AB3FB9-F5D3-546A-F6A8-B28811417AC6}"/>
              </a:ext>
            </a:extLst>
          </p:cNvPr>
          <p:cNvSpPr>
            <a:spLocks noGrp="1"/>
          </p:cNvSpPr>
          <p:nvPr>
            <p:ph type="sldNum" sz="quarter" idx="5"/>
          </p:nvPr>
        </p:nvSpPr>
        <p:spPr/>
        <p:txBody>
          <a:bodyPr/>
          <a:lstStyle/>
          <a:p>
            <a:fld id="{8B3B03DB-FCB9-FD41-9187-0176D75BC708}" type="slidenum">
              <a:rPr lang="en-US" smtClean="0"/>
              <a:t>27</a:t>
            </a:fld>
            <a:endParaRPr lang="en-US"/>
          </a:p>
        </p:txBody>
      </p:sp>
    </p:spTree>
    <p:extLst>
      <p:ext uri="{BB962C8B-B14F-4D97-AF65-F5344CB8AC3E}">
        <p14:creationId xmlns:p14="http://schemas.microsoft.com/office/powerpoint/2010/main" val="2497691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746F2-AFA9-EFFB-0E8B-3FD90178A9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A8B42E-FB49-66F0-BF08-F0423E0655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3160D-4932-B84B-B6C3-DDC92DA300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896DCD-B913-FB89-B66A-C4496AB79FC0}"/>
              </a:ext>
            </a:extLst>
          </p:cNvPr>
          <p:cNvSpPr>
            <a:spLocks noGrp="1"/>
          </p:cNvSpPr>
          <p:nvPr>
            <p:ph type="sldNum" sz="quarter" idx="5"/>
          </p:nvPr>
        </p:nvSpPr>
        <p:spPr/>
        <p:txBody>
          <a:bodyPr/>
          <a:lstStyle/>
          <a:p>
            <a:fld id="{8B3B03DB-FCB9-FD41-9187-0176D75BC708}" type="slidenum">
              <a:rPr lang="en-US" smtClean="0"/>
              <a:t>28</a:t>
            </a:fld>
            <a:endParaRPr lang="en-US"/>
          </a:p>
        </p:txBody>
      </p:sp>
    </p:spTree>
    <p:extLst>
      <p:ext uri="{BB962C8B-B14F-4D97-AF65-F5344CB8AC3E}">
        <p14:creationId xmlns:p14="http://schemas.microsoft.com/office/powerpoint/2010/main" val="14476360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192EE-B29F-FF1E-437E-B6461916AC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D291B8-9E91-41F5-3814-2D90AC8800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C07C1B-83F2-D62A-A791-D04EFE7451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A503B6-94F0-2357-AE9D-8019F3013103}"/>
              </a:ext>
            </a:extLst>
          </p:cNvPr>
          <p:cNvSpPr>
            <a:spLocks noGrp="1"/>
          </p:cNvSpPr>
          <p:nvPr>
            <p:ph type="sldNum" sz="quarter" idx="5"/>
          </p:nvPr>
        </p:nvSpPr>
        <p:spPr/>
        <p:txBody>
          <a:bodyPr/>
          <a:lstStyle/>
          <a:p>
            <a:fld id="{8B3B03DB-FCB9-FD41-9187-0176D75BC708}" type="slidenum">
              <a:rPr lang="en-US" smtClean="0"/>
              <a:t>29</a:t>
            </a:fld>
            <a:endParaRPr lang="en-US"/>
          </a:p>
        </p:txBody>
      </p:sp>
    </p:spTree>
    <p:extLst>
      <p:ext uri="{BB962C8B-B14F-4D97-AF65-F5344CB8AC3E}">
        <p14:creationId xmlns:p14="http://schemas.microsoft.com/office/powerpoint/2010/main" val="894362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3B03DB-FCB9-FD41-9187-0176D75BC708}" type="slidenum">
              <a:rPr lang="en-US" smtClean="0"/>
              <a:t>3</a:t>
            </a:fld>
            <a:endParaRPr lang="en-US"/>
          </a:p>
        </p:txBody>
      </p:sp>
    </p:spTree>
    <p:extLst>
      <p:ext uri="{BB962C8B-B14F-4D97-AF65-F5344CB8AC3E}">
        <p14:creationId xmlns:p14="http://schemas.microsoft.com/office/powerpoint/2010/main" val="39600670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933B9-8D8C-7DD5-1189-DAADFE719F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8A9F5C-AE45-8D63-6678-7EBEA3ED8E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1288E3-A486-9115-27BD-CD54F86437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6A2061-DEA7-E102-3F80-E6609A404933}"/>
              </a:ext>
            </a:extLst>
          </p:cNvPr>
          <p:cNvSpPr>
            <a:spLocks noGrp="1"/>
          </p:cNvSpPr>
          <p:nvPr>
            <p:ph type="sldNum" sz="quarter" idx="5"/>
          </p:nvPr>
        </p:nvSpPr>
        <p:spPr/>
        <p:txBody>
          <a:bodyPr/>
          <a:lstStyle/>
          <a:p>
            <a:fld id="{8B3B03DB-FCB9-FD41-9187-0176D75BC708}" type="slidenum">
              <a:rPr lang="en-US" smtClean="0"/>
              <a:t>30</a:t>
            </a:fld>
            <a:endParaRPr lang="en-US"/>
          </a:p>
        </p:txBody>
      </p:sp>
    </p:spTree>
    <p:extLst>
      <p:ext uri="{BB962C8B-B14F-4D97-AF65-F5344CB8AC3E}">
        <p14:creationId xmlns:p14="http://schemas.microsoft.com/office/powerpoint/2010/main" val="1403342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3B03DB-FCB9-FD41-9187-0176D75BC708}" type="slidenum">
              <a:rPr lang="en-US" smtClean="0"/>
              <a:t>4</a:t>
            </a:fld>
            <a:endParaRPr lang="en-US"/>
          </a:p>
        </p:txBody>
      </p:sp>
    </p:spTree>
    <p:extLst>
      <p:ext uri="{BB962C8B-B14F-4D97-AF65-F5344CB8AC3E}">
        <p14:creationId xmlns:p14="http://schemas.microsoft.com/office/powerpoint/2010/main" val="1275760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B3B03DB-FCB9-FD41-9187-0176D75BC708}" type="slidenum">
              <a:rPr lang="en-US" smtClean="0"/>
              <a:t>5</a:t>
            </a:fld>
            <a:endParaRPr lang="en-US"/>
          </a:p>
        </p:txBody>
      </p:sp>
    </p:spTree>
    <p:extLst>
      <p:ext uri="{BB962C8B-B14F-4D97-AF65-F5344CB8AC3E}">
        <p14:creationId xmlns:p14="http://schemas.microsoft.com/office/powerpoint/2010/main" val="2060356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70B3B-5891-6473-4CA4-8CDD34AB17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B19AEB-37B9-B8F7-9274-B01C3EB39C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968B03-9AA1-7D5A-0588-762E4BDB14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BF6CC8-BB81-DBA9-7F3C-1851ED3FBA44}"/>
              </a:ext>
            </a:extLst>
          </p:cNvPr>
          <p:cNvSpPr>
            <a:spLocks noGrp="1"/>
          </p:cNvSpPr>
          <p:nvPr>
            <p:ph type="sldNum" sz="quarter" idx="5"/>
          </p:nvPr>
        </p:nvSpPr>
        <p:spPr/>
        <p:txBody>
          <a:bodyPr/>
          <a:lstStyle/>
          <a:p>
            <a:fld id="{8B3B03DB-FCB9-FD41-9187-0176D75BC708}" type="slidenum">
              <a:rPr lang="en-US" smtClean="0"/>
              <a:t>6</a:t>
            </a:fld>
            <a:endParaRPr lang="en-US"/>
          </a:p>
        </p:txBody>
      </p:sp>
    </p:spTree>
    <p:extLst>
      <p:ext uri="{BB962C8B-B14F-4D97-AF65-F5344CB8AC3E}">
        <p14:creationId xmlns:p14="http://schemas.microsoft.com/office/powerpoint/2010/main" val="4263173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3B03DB-FCB9-FD41-9187-0176D75BC708}" type="slidenum">
              <a:rPr lang="en-US" smtClean="0"/>
              <a:t>7</a:t>
            </a:fld>
            <a:endParaRPr lang="en-US"/>
          </a:p>
        </p:txBody>
      </p:sp>
    </p:spTree>
    <p:extLst>
      <p:ext uri="{BB962C8B-B14F-4D97-AF65-F5344CB8AC3E}">
        <p14:creationId xmlns:p14="http://schemas.microsoft.com/office/powerpoint/2010/main" val="293603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3B03DB-FCB9-FD41-9187-0176D75BC708}" type="slidenum">
              <a:rPr lang="en-US" smtClean="0"/>
              <a:t>8</a:t>
            </a:fld>
            <a:endParaRPr lang="en-US"/>
          </a:p>
        </p:txBody>
      </p:sp>
    </p:spTree>
    <p:extLst>
      <p:ext uri="{BB962C8B-B14F-4D97-AF65-F5344CB8AC3E}">
        <p14:creationId xmlns:p14="http://schemas.microsoft.com/office/powerpoint/2010/main" val="1709814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DFC3E-6A3E-0DBF-ECDE-25222D4018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6E65C-5E7C-9173-94A7-652FC83257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E278B-6935-BEC3-AFA9-F4874979BC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3C8243-4FBD-9F48-A0E5-21653C1CC6A9}"/>
              </a:ext>
            </a:extLst>
          </p:cNvPr>
          <p:cNvSpPr>
            <a:spLocks noGrp="1"/>
          </p:cNvSpPr>
          <p:nvPr>
            <p:ph type="sldNum" sz="quarter" idx="5"/>
          </p:nvPr>
        </p:nvSpPr>
        <p:spPr/>
        <p:txBody>
          <a:bodyPr/>
          <a:lstStyle/>
          <a:p>
            <a:fld id="{8B3B03DB-FCB9-FD41-9187-0176D75BC708}" type="slidenum">
              <a:rPr lang="en-US" smtClean="0"/>
              <a:t>9</a:t>
            </a:fld>
            <a:endParaRPr lang="en-US"/>
          </a:p>
        </p:txBody>
      </p:sp>
    </p:spTree>
    <p:extLst>
      <p:ext uri="{BB962C8B-B14F-4D97-AF65-F5344CB8AC3E}">
        <p14:creationId xmlns:p14="http://schemas.microsoft.com/office/powerpoint/2010/main" val="1477030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7035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35493D5-E774-CCF2-8AFA-048D2B8DA1D7}"/>
              </a:ext>
            </a:extLst>
          </p:cNvPr>
          <p:cNvSpPr>
            <a:spLocks noGrp="1"/>
          </p:cNvSpPr>
          <p:nvPr>
            <p:ph type="pic" sz="quarter" idx="12"/>
          </p:nvPr>
        </p:nvSpPr>
        <p:spPr>
          <a:xfrm>
            <a:off x="0" y="1"/>
            <a:ext cx="4383314" cy="6858000"/>
          </a:xfrm>
          <a:custGeom>
            <a:avLst/>
            <a:gdLst>
              <a:gd name="connsiteX0" fmla="*/ 0 w 4383314"/>
              <a:gd name="connsiteY0" fmla="*/ 0 h 6858000"/>
              <a:gd name="connsiteX1" fmla="*/ 4383314 w 4383314"/>
              <a:gd name="connsiteY1" fmla="*/ 0 h 6858000"/>
              <a:gd name="connsiteX2" fmla="*/ 4383314 w 4383314"/>
              <a:gd name="connsiteY2" fmla="*/ 6858000 h 6858000"/>
              <a:gd name="connsiteX3" fmla="*/ 0 w 438331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83314" h="6858000">
                <a:moveTo>
                  <a:pt x="0" y="0"/>
                </a:moveTo>
                <a:lnTo>
                  <a:pt x="4383314" y="0"/>
                </a:lnTo>
                <a:lnTo>
                  <a:pt x="4383314" y="6858000"/>
                </a:lnTo>
                <a:lnTo>
                  <a:pt x="0" y="6858000"/>
                </a:ln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Tree>
    <p:extLst>
      <p:ext uri="{BB962C8B-B14F-4D97-AF65-F5344CB8AC3E}">
        <p14:creationId xmlns:p14="http://schemas.microsoft.com/office/powerpoint/2010/main" val="2756074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78E5E3-924C-4DD0-A5FC-4EFE758E4852}"/>
              </a:ext>
            </a:extLst>
          </p:cNvPr>
          <p:cNvSpPr>
            <a:spLocks noGrp="1"/>
          </p:cNvSpPr>
          <p:nvPr>
            <p:ph type="pic" sz="quarter" idx="12"/>
          </p:nvPr>
        </p:nvSpPr>
        <p:spPr>
          <a:xfrm>
            <a:off x="4839489" y="2844800"/>
            <a:ext cx="2652667" cy="3033486"/>
          </a:xfrm>
          <a:custGeom>
            <a:avLst/>
            <a:gdLst>
              <a:gd name="connsiteX0" fmla="*/ 0 w 2652667"/>
              <a:gd name="connsiteY0" fmla="*/ 0 h 3033486"/>
              <a:gd name="connsiteX1" fmla="*/ 2652667 w 2652667"/>
              <a:gd name="connsiteY1" fmla="*/ 0 h 3033486"/>
              <a:gd name="connsiteX2" fmla="*/ 2652667 w 2652667"/>
              <a:gd name="connsiteY2" fmla="*/ 3033486 h 3033486"/>
              <a:gd name="connsiteX3" fmla="*/ 0 w 2652667"/>
              <a:gd name="connsiteY3" fmla="*/ 3033486 h 3033486"/>
            </a:gdLst>
            <a:ahLst/>
            <a:cxnLst>
              <a:cxn ang="0">
                <a:pos x="connsiteX0" y="connsiteY0"/>
              </a:cxn>
              <a:cxn ang="0">
                <a:pos x="connsiteX1" y="connsiteY1"/>
              </a:cxn>
              <a:cxn ang="0">
                <a:pos x="connsiteX2" y="connsiteY2"/>
              </a:cxn>
              <a:cxn ang="0">
                <a:pos x="connsiteX3" y="connsiteY3"/>
              </a:cxn>
            </a:cxnLst>
            <a:rect l="l" t="t" r="r" b="b"/>
            <a:pathLst>
              <a:path w="2652667" h="3033486">
                <a:moveTo>
                  <a:pt x="0" y="0"/>
                </a:moveTo>
                <a:lnTo>
                  <a:pt x="2652667" y="0"/>
                </a:lnTo>
                <a:lnTo>
                  <a:pt x="2652667" y="3033486"/>
                </a:lnTo>
                <a:lnTo>
                  <a:pt x="0" y="3033486"/>
                </a:ln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Tree>
    <p:extLst>
      <p:ext uri="{BB962C8B-B14F-4D97-AF65-F5344CB8AC3E}">
        <p14:creationId xmlns:p14="http://schemas.microsoft.com/office/powerpoint/2010/main" val="645489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D9B29F5-7ECA-4BB0-8CB5-5FB66D4643BA}"/>
              </a:ext>
            </a:extLst>
          </p:cNvPr>
          <p:cNvSpPr>
            <a:spLocks noGrp="1"/>
          </p:cNvSpPr>
          <p:nvPr>
            <p:ph type="pic" sz="quarter" idx="12"/>
          </p:nvPr>
        </p:nvSpPr>
        <p:spPr>
          <a:xfrm>
            <a:off x="5509987" y="0"/>
            <a:ext cx="3372757" cy="6858000"/>
          </a:xfrm>
          <a:custGeom>
            <a:avLst/>
            <a:gdLst>
              <a:gd name="connsiteX0" fmla="*/ 0 w 3372757"/>
              <a:gd name="connsiteY0" fmla="*/ 0 h 6858000"/>
              <a:gd name="connsiteX1" fmla="*/ 3372757 w 3372757"/>
              <a:gd name="connsiteY1" fmla="*/ 0 h 6858000"/>
              <a:gd name="connsiteX2" fmla="*/ 3372757 w 3372757"/>
              <a:gd name="connsiteY2" fmla="*/ 6858000 h 6858000"/>
              <a:gd name="connsiteX3" fmla="*/ 0 w 33727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72757" h="6858000">
                <a:moveTo>
                  <a:pt x="0" y="0"/>
                </a:moveTo>
                <a:lnTo>
                  <a:pt x="3372757" y="0"/>
                </a:lnTo>
                <a:lnTo>
                  <a:pt x="3372757" y="6858000"/>
                </a:lnTo>
                <a:lnTo>
                  <a:pt x="0" y="6858000"/>
                </a:ln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Tree>
    <p:extLst>
      <p:ext uri="{BB962C8B-B14F-4D97-AF65-F5344CB8AC3E}">
        <p14:creationId xmlns:p14="http://schemas.microsoft.com/office/powerpoint/2010/main" val="12264446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49C8FAD-C497-477B-3DB0-6A877A0B7570}"/>
              </a:ext>
            </a:extLst>
          </p:cNvPr>
          <p:cNvSpPr>
            <a:spLocks noGrp="1"/>
          </p:cNvSpPr>
          <p:nvPr>
            <p:ph type="pic" sz="quarter" idx="12"/>
          </p:nvPr>
        </p:nvSpPr>
        <p:spPr>
          <a:xfrm>
            <a:off x="4838699" y="0"/>
            <a:ext cx="7353302" cy="6861162"/>
          </a:xfrm>
          <a:custGeom>
            <a:avLst/>
            <a:gdLst>
              <a:gd name="connsiteX0" fmla="*/ 2535483 w 7353302"/>
              <a:gd name="connsiteY0" fmla="*/ 0 h 6861162"/>
              <a:gd name="connsiteX1" fmla="*/ 7353302 w 7353302"/>
              <a:gd name="connsiteY1" fmla="*/ 0 h 6861162"/>
              <a:gd name="connsiteX2" fmla="*/ 7353302 w 7353302"/>
              <a:gd name="connsiteY2" fmla="*/ 6857999 h 6861162"/>
              <a:gd name="connsiteX3" fmla="*/ 0 w 7353302"/>
              <a:gd name="connsiteY3" fmla="*/ 6861162 h 6861162"/>
            </a:gdLst>
            <a:ahLst/>
            <a:cxnLst>
              <a:cxn ang="0">
                <a:pos x="connsiteX0" y="connsiteY0"/>
              </a:cxn>
              <a:cxn ang="0">
                <a:pos x="connsiteX1" y="connsiteY1"/>
              </a:cxn>
              <a:cxn ang="0">
                <a:pos x="connsiteX2" y="connsiteY2"/>
              </a:cxn>
              <a:cxn ang="0">
                <a:pos x="connsiteX3" y="connsiteY3"/>
              </a:cxn>
            </a:cxnLst>
            <a:rect l="l" t="t" r="r" b="b"/>
            <a:pathLst>
              <a:path w="7353302" h="6861162">
                <a:moveTo>
                  <a:pt x="2535483" y="0"/>
                </a:moveTo>
                <a:lnTo>
                  <a:pt x="7353302" y="0"/>
                </a:lnTo>
                <a:lnTo>
                  <a:pt x="7353302" y="6857999"/>
                </a:lnTo>
                <a:lnTo>
                  <a:pt x="0" y="6861162"/>
                </a:ln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Tree>
    <p:extLst>
      <p:ext uri="{BB962C8B-B14F-4D97-AF65-F5344CB8AC3E}">
        <p14:creationId xmlns:p14="http://schemas.microsoft.com/office/powerpoint/2010/main" val="11338748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8BD3977A-9043-DB3C-E663-04284C82D6ED}"/>
              </a:ext>
            </a:extLst>
          </p:cNvPr>
          <p:cNvSpPr>
            <a:spLocks noGrp="1"/>
          </p:cNvSpPr>
          <p:nvPr>
            <p:ph type="pic" sz="quarter" idx="13"/>
          </p:nvPr>
        </p:nvSpPr>
        <p:spPr>
          <a:xfrm>
            <a:off x="0" y="0"/>
            <a:ext cx="12192000" cy="6858000"/>
          </a:xfrm>
          <a:custGeom>
            <a:avLst/>
            <a:gdLst>
              <a:gd name="connsiteX0" fmla="*/ 0 w 2118813"/>
              <a:gd name="connsiteY0" fmla="*/ 0 h 3838203"/>
              <a:gd name="connsiteX1" fmla="*/ 2118813 w 2118813"/>
              <a:gd name="connsiteY1" fmla="*/ 0 h 3838203"/>
              <a:gd name="connsiteX2" fmla="*/ 2118813 w 2118813"/>
              <a:gd name="connsiteY2" fmla="*/ 3838203 h 3838203"/>
              <a:gd name="connsiteX3" fmla="*/ 0 w 2118813"/>
              <a:gd name="connsiteY3" fmla="*/ 3838203 h 3838203"/>
            </a:gdLst>
            <a:ahLst/>
            <a:cxnLst>
              <a:cxn ang="0">
                <a:pos x="connsiteX0" y="connsiteY0"/>
              </a:cxn>
              <a:cxn ang="0">
                <a:pos x="connsiteX1" y="connsiteY1"/>
              </a:cxn>
              <a:cxn ang="0">
                <a:pos x="connsiteX2" y="connsiteY2"/>
              </a:cxn>
              <a:cxn ang="0">
                <a:pos x="connsiteX3" y="connsiteY3"/>
              </a:cxn>
            </a:cxnLst>
            <a:rect l="l" t="t" r="r" b="b"/>
            <a:pathLst>
              <a:path w="2118813" h="3838203">
                <a:moveTo>
                  <a:pt x="0" y="0"/>
                </a:moveTo>
                <a:lnTo>
                  <a:pt x="2118813" y="0"/>
                </a:lnTo>
                <a:lnTo>
                  <a:pt x="2118813" y="3838203"/>
                </a:lnTo>
                <a:lnTo>
                  <a:pt x="0" y="3838203"/>
                </a:ln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Tree>
    <p:extLst>
      <p:ext uri="{BB962C8B-B14F-4D97-AF65-F5344CB8AC3E}">
        <p14:creationId xmlns:p14="http://schemas.microsoft.com/office/powerpoint/2010/main" val="22950413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DF6C89B-7273-1947-9F90-53930DB24587}"/>
              </a:ext>
            </a:extLst>
          </p:cNvPr>
          <p:cNvSpPr>
            <a:spLocks noGrp="1"/>
          </p:cNvSpPr>
          <p:nvPr>
            <p:ph type="pic" sz="quarter" idx="14"/>
          </p:nvPr>
        </p:nvSpPr>
        <p:spPr>
          <a:xfrm>
            <a:off x="3733799" y="2559412"/>
            <a:ext cx="2946400" cy="4106100"/>
          </a:xfrm>
          <a:custGeom>
            <a:avLst/>
            <a:gdLst>
              <a:gd name="connsiteX0" fmla="*/ 0 w 2946400"/>
              <a:gd name="connsiteY0" fmla="*/ 0 h 4106100"/>
              <a:gd name="connsiteX1" fmla="*/ 2946400 w 2946400"/>
              <a:gd name="connsiteY1" fmla="*/ 0 h 4106100"/>
              <a:gd name="connsiteX2" fmla="*/ 2946400 w 2946400"/>
              <a:gd name="connsiteY2" fmla="*/ 4106100 h 4106100"/>
              <a:gd name="connsiteX3" fmla="*/ 0 w 2946400"/>
              <a:gd name="connsiteY3" fmla="*/ 4106100 h 4106100"/>
            </a:gdLst>
            <a:ahLst/>
            <a:cxnLst>
              <a:cxn ang="0">
                <a:pos x="connsiteX0" y="connsiteY0"/>
              </a:cxn>
              <a:cxn ang="0">
                <a:pos x="connsiteX1" y="connsiteY1"/>
              </a:cxn>
              <a:cxn ang="0">
                <a:pos x="connsiteX2" y="connsiteY2"/>
              </a:cxn>
              <a:cxn ang="0">
                <a:pos x="connsiteX3" y="connsiteY3"/>
              </a:cxn>
            </a:cxnLst>
            <a:rect l="l" t="t" r="r" b="b"/>
            <a:pathLst>
              <a:path w="2946400" h="4106100">
                <a:moveTo>
                  <a:pt x="0" y="0"/>
                </a:moveTo>
                <a:lnTo>
                  <a:pt x="2946400" y="0"/>
                </a:lnTo>
                <a:lnTo>
                  <a:pt x="2946400" y="4106100"/>
                </a:lnTo>
                <a:lnTo>
                  <a:pt x="0" y="4106100"/>
                </a:ln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
        <p:nvSpPr>
          <p:cNvPr id="6" name="Picture Placeholder 5">
            <a:extLst>
              <a:ext uri="{FF2B5EF4-FFF2-40B4-BE49-F238E27FC236}">
                <a16:creationId xmlns:a16="http://schemas.microsoft.com/office/drawing/2014/main" id="{98CBAF5A-77D2-49CA-757A-FC402B3DFB48}"/>
              </a:ext>
            </a:extLst>
          </p:cNvPr>
          <p:cNvSpPr>
            <a:spLocks noGrp="1"/>
          </p:cNvSpPr>
          <p:nvPr>
            <p:ph type="pic" sz="quarter" idx="13"/>
          </p:nvPr>
        </p:nvSpPr>
        <p:spPr>
          <a:xfrm>
            <a:off x="1572992" y="3429000"/>
            <a:ext cx="2057400" cy="3236512"/>
          </a:xfrm>
          <a:custGeom>
            <a:avLst/>
            <a:gdLst>
              <a:gd name="connsiteX0" fmla="*/ 0 w 2057400"/>
              <a:gd name="connsiteY0" fmla="*/ 0 h 3236512"/>
              <a:gd name="connsiteX1" fmla="*/ 2057400 w 2057400"/>
              <a:gd name="connsiteY1" fmla="*/ 0 h 3236512"/>
              <a:gd name="connsiteX2" fmla="*/ 2057400 w 2057400"/>
              <a:gd name="connsiteY2" fmla="*/ 3236512 h 3236512"/>
              <a:gd name="connsiteX3" fmla="*/ 0 w 2057400"/>
              <a:gd name="connsiteY3" fmla="*/ 3236512 h 3236512"/>
            </a:gdLst>
            <a:ahLst/>
            <a:cxnLst>
              <a:cxn ang="0">
                <a:pos x="connsiteX0" y="connsiteY0"/>
              </a:cxn>
              <a:cxn ang="0">
                <a:pos x="connsiteX1" y="connsiteY1"/>
              </a:cxn>
              <a:cxn ang="0">
                <a:pos x="connsiteX2" y="connsiteY2"/>
              </a:cxn>
              <a:cxn ang="0">
                <a:pos x="connsiteX3" y="connsiteY3"/>
              </a:cxn>
            </a:cxnLst>
            <a:rect l="l" t="t" r="r" b="b"/>
            <a:pathLst>
              <a:path w="2057400" h="3236512">
                <a:moveTo>
                  <a:pt x="0" y="0"/>
                </a:moveTo>
                <a:lnTo>
                  <a:pt x="2057400" y="0"/>
                </a:lnTo>
                <a:lnTo>
                  <a:pt x="2057400" y="3236512"/>
                </a:lnTo>
                <a:lnTo>
                  <a:pt x="0" y="3236512"/>
                </a:ln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Tree>
    <p:extLst>
      <p:ext uri="{BB962C8B-B14F-4D97-AF65-F5344CB8AC3E}">
        <p14:creationId xmlns:p14="http://schemas.microsoft.com/office/powerpoint/2010/main" val="21967961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38E0C223-A672-E5B3-B8F1-63DC31B65940}"/>
              </a:ext>
            </a:extLst>
          </p:cNvPr>
          <p:cNvSpPr>
            <a:spLocks noGrp="1"/>
          </p:cNvSpPr>
          <p:nvPr>
            <p:ph type="pic" sz="quarter" idx="14"/>
          </p:nvPr>
        </p:nvSpPr>
        <p:spPr>
          <a:xfrm>
            <a:off x="6253189" y="772784"/>
            <a:ext cx="1731022" cy="1965960"/>
          </a:xfrm>
          <a:custGeom>
            <a:avLst/>
            <a:gdLst>
              <a:gd name="connsiteX0" fmla="*/ 0 w 1731022"/>
              <a:gd name="connsiteY0" fmla="*/ 0 h 1965960"/>
              <a:gd name="connsiteX1" fmla="*/ 1731022 w 1731022"/>
              <a:gd name="connsiteY1" fmla="*/ 0 h 1965960"/>
              <a:gd name="connsiteX2" fmla="*/ 1731022 w 1731022"/>
              <a:gd name="connsiteY2" fmla="*/ 1965960 h 1965960"/>
              <a:gd name="connsiteX3" fmla="*/ 0 w 1731022"/>
              <a:gd name="connsiteY3" fmla="*/ 1965960 h 1965960"/>
            </a:gdLst>
            <a:ahLst/>
            <a:cxnLst>
              <a:cxn ang="0">
                <a:pos x="connsiteX0" y="connsiteY0"/>
              </a:cxn>
              <a:cxn ang="0">
                <a:pos x="connsiteX1" y="connsiteY1"/>
              </a:cxn>
              <a:cxn ang="0">
                <a:pos x="connsiteX2" y="connsiteY2"/>
              </a:cxn>
              <a:cxn ang="0">
                <a:pos x="connsiteX3" y="connsiteY3"/>
              </a:cxn>
            </a:cxnLst>
            <a:rect l="l" t="t" r="r" b="b"/>
            <a:pathLst>
              <a:path w="1731022" h="1965960">
                <a:moveTo>
                  <a:pt x="0" y="0"/>
                </a:moveTo>
                <a:lnTo>
                  <a:pt x="1731022" y="0"/>
                </a:lnTo>
                <a:lnTo>
                  <a:pt x="1731022" y="1965960"/>
                </a:lnTo>
                <a:lnTo>
                  <a:pt x="0" y="1965960"/>
                </a:ln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
        <p:nvSpPr>
          <p:cNvPr id="24" name="Picture Placeholder 23">
            <a:extLst>
              <a:ext uri="{FF2B5EF4-FFF2-40B4-BE49-F238E27FC236}">
                <a16:creationId xmlns:a16="http://schemas.microsoft.com/office/drawing/2014/main" id="{E8C60532-CCAA-34B7-D56B-7E592ED5F4B7}"/>
              </a:ext>
            </a:extLst>
          </p:cNvPr>
          <p:cNvSpPr>
            <a:spLocks noGrp="1"/>
          </p:cNvSpPr>
          <p:nvPr>
            <p:ph type="pic" sz="quarter" idx="21"/>
          </p:nvPr>
        </p:nvSpPr>
        <p:spPr>
          <a:xfrm>
            <a:off x="6253189" y="3592184"/>
            <a:ext cx="1731022" cy="1965960"/>
          </a:xfrm>
          <a:custGeom>
            <a:avLst/>
            <a:gdLst>
              <a:gd name="connsiteX0" fmla="*/ 0 w 1731022"/>
              <a:gd name="connsiteY0" fmla="*/ 0 h 1965960"/>
              <a:gd name="connsiteX1" fmla="*/ 1731022 w 1731022"/>
              <a:gd name="connsiteY1" fmla="*/ 0 h 1965960"/>
              <a:gd name="connsiteX2" fmla="*/ 1731022 w 1731022"/>
              <a:gd name="connsiteY2" fmla="*/ 1965960 h 1965960"/>
              <a:gd name="connsiteX3" fmla="*/ 0 w 1731022"/>
              <a:gd name="connsiteY3" fmla="*/ 1965960 h 1965960"/>
            </a:gdLst>
            <a:ahLst/>
            <a:cxnLst>
              <a:cxn ang="0">
                <a:pos x="connsiteX0" y="connsiteY0"/>
              </a:cxn>
              <a:cxn ang="0">
                <a:pos x="connsiteX1" y="connsiteY1"/>
              </a:cxn>
              <a:cxn ang="0">
                <a:pos x="connsiteX2" y="connsiteY2"/>
              </a:cxn>
              <a:cxn ang="0">
                <a:pos x="connsiteX3" y="connsiteY3"/>
              </a:cxn>
            </a:cxnLst>
            <a:rect l="l" t="t" r="r" b="b"/>
            <a:pathLst>
              <a:path w="1731022" h="1965960">
                <a:moveTo>
                  <a:pt x="0" y="0"/>
                </a:moveTo>
                <a:lnTo>
                  <a:pt x="1731022" y="0"/>
                </a:lnTo>
                <a:lnTo>
                  <a:pt x="1731022" y="1965960"/>
                </a:lnTo>
                <a:lnTo>
                  <a:pt x="0" y="1965960"/>
                </a:ln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
        <p:nvSpPr>
          <p:cNvPr id="23" name="Picture Placeholder 22">
            <a:extLst>
              <a:ext uri="{FF2B5EF4-FFF2-40B4-BE49-F238E27FC236}">
                <a16:creationId xmlns:a16="http://schemas.microsoft.com/office/drawing/2014/main" id="{20E2CA89-FC0B-21D9-2C7C-88219047D4FA}"/>
              </a:ext>
            </a:extLst>
          </p:cNvPr>
          <p:cNvSpPr>
            <a:spLocks noGrp="1"/>
          </p:cNvSpPr>
          <p:nvPr>
            <p:ph type="pic" sz="quarter" idx="22"/>
          </p:nvPr>
        </p:nvSpPr>
        <p:spPr>
          <a:xfrm>
            <a:off x="8403862" y="772784"/>
            <a:ext cx="2398971" cy="1965960"/>
          </a:xfrm>
          <a:custGeom>
            <a:avLst/>
            <a:gdLst>
              <a:gd name="connsiteX0" fmla="*/ 0 w 2398971"/>
              <a:gd name="connsiteY0" fmla="*/ 0 h 1965960"/>
              <a:gd name="connsiteX1" fmla="*/ 2398971 w 2398971"/>
              <a:gd name="connsiteY1" fmla="*/ 0 h 1965960"/>
              <a:gd name="connsiteX2" fmla="*/ 2398971 w 2398971"/>
              <a:gd name="connsiteY2" fmla="*/ 1965960 h 1965960"/>
              <a:gd name="connsiteX3" fmla="*/ 0 w 2398971"/>
              <a:gd name="connsiteY3" fmla="*/ 1965960 h 1965960"/>
            </a:gdLst>
            <a:ahLst/>
            <a:cxnLst>
              <a:cxn ang="0">
                <a:pos x="connsiteX0" y="connsiteY0"/>
              </a:cxn>
              <a:cxn ang="0">
                <a:pos x="connsiteX1" y="connsiteY1"/>
              </a:cxn>
              <a:cxn ang="0">
                <a:pos x="connsiteX2" y="connsiteY2"/>
              </a:cxn>
              <a:cxn ang="0">
                <a:pos x="connsiteX3" y="connsiteY3"/>
              </a:cxn>
            </a:cxnLst>
            <a:rect l="l" t="t" r="r" b="b"/>
            <a:pathLst>
              <a:path w="2398971" h="1965960">
                <a:moveTo>
                  <a:pt x="0" y="0"/>
                </a:moveTo>
                <a:lnTo>
                  <a:pt x="2398971" y="0"/>
                </a:lnTo>
                <a:lnTo>
                  <a:pt x="2398971" y="1965960"/>
                </a:lnTo>
                <a:lnTo>
                  <a:pt x="0" y="1965960"/>
                </a:ln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
        <p:nvSpPr>
          <p:cNvPr id="25" name="Picture Placeholder 24">
            <a:extLst>
              <a:ext uri="{FF2B5EF4-FFF2-40B4-BE49-F238E27FC236}">
                <a16:creationId xmlns:a16="http://schemas.microsoft.com/office/drawing/2014/main" id="{570A7FDF-6744-336B-54A7-F787EFC8FCBF}"/>
              </a:ext>
            </a:extLst>
          </p:cNvPr>
          <p:cNvSpPr>
            <a:spLocks noGrp="1"/>
          </p:cNvSpPr>
          <p:nvPr>
            <p:ph type="pic" sz="quarter" idx="23"/>
          </p:nvPr>
        </p:nvSpPr>
        <p:spPr>
          <a:xfrm>
            <a:off x="8403862" y="3592184"/>
            <a:ext cx="2398971" cy="1965960"/>
          </a:xfrm>
          <a:custGeom>
            <a:avLst/>
            <a:gdLst>
              <a:gd name="connsiteX0" fmla="*/ 0 w 2398971"/>
              <a:gd name="connsiteY0" fmla="*/ 0 h 1965960"/>
              <a:gd name="connsiteX1" fmla="*/ 2398971 w 2398971"/>
              <a:gd name="connsiteY1" fmla="*/ 0 h 1965960"/>
              <a:gd name="connsiteX2" fmla="*/ 2398971 w 2398971"/>
              <a:gd name="connsiteY2" fmla="*/ 1965960 h 1965960"/>
              <a:gd name="connsiteX3" fmla="*/ 0 w 2398971"/>
              <a:gd name="connsiteY3" fmla="*/ 1965960 h 1965960"/>
            </a:gdLst>
            <a:ahLst/>
            <a:cxnLst>
              <a:cxn ang="0">
                <a:pos x="connsiteX0" y="connsiteY0"/>
              </a:cxn>
              <a:cxn ang="0">
                <a:pos x="connsiteX1" y="connsiteY1"/>
              </a:cxn>
              <a:cxn ang="0">
                <a:pos x="connsiteX2" y="connsiteY2"/>
              </a:cxn>
              <a:cxn ang="0">
                <a:pos x="connsiteX3" y="connsiteY3"/>
              </a:cxn>
            </a:cxnLst>
            <a:rect l="l" t="t" r="r" b="b"/>
            <a:pathLst>
              <a:path w="2398971" h="1965960">
                <a:moveTo>
                  <a:pt x="0" y="0"/>
                </a:moveTo>
                <a:lnTo>
                  <a:pt x="2398971" y="0"/>
                </a:lnTo>
                <a:lnTo>
                  <a:pt x="2398971" y="1965960"/>
                </a:lnTo>
                <a:lnTo>
                  <a:pt x="0" y="1965960"/>
                </a:ln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Tree>
    <p:extLst>
      <p:ext uri="{BB962C8B-B14F-4D97-AF65-F5344CB8AC3E}">
        <p14:creationId xmlns:p14="http://schemas.microsoft.com/office/powerpoint/2010/main" val="26779100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58C069D-8464-5F70-C82A-FE7A1195DA7A}"/>
              </a:ext>
            </a:extLst>
          </p:cNvPr>
          <p:cNvSpPr>
            <a:spLocks noGrp="1"/>
          </p:cNvSpPr>
          <p:nvPr>
            <p:ph type="pic" sz="quarter" idx="24"/>
          </p:nvPr>
        </p:nvSpPr>
        <p:spPr>
          <a:xfrm>
            <a:off x="4744812" y="2745732"/>
            <a:ext cx="2702379" cy="1927869"/>
          </a:xfrm>
          <a:custGeom>
            <a:avLst/>
            <a:gdLst>
              <a:gd name="connsiteX0" fmla="*/ 0 w 2702379"/>
              <a:gd name="connsiteY0" fmla="*/ 0 h 1927869"/>
              <a:gd name="connsiteX1" fmla="*/ 2702379 w 2702379"/>
              <a:gd name="connsiteY1" fmla="*/ 0 h 1927869"/>
              <a:gd name="connsiteX2" fmla="*/ 2702379 w 2702379"/>
              <a:gd name="connsiteY2" fmla="*/ 1927869 h 1927869"/>
              <a:gd name="connsiteX3" fmla="*/ 0 w 2702379"/>
              <a:gd name="connsiteY3" fmla="*/ 1927869 h 1927869"/>
            </a:gdLst>
            <a:ahLst/>
            <a:cxnLst>
              <a:cxn ang="0">
                <a:pos x="connsiteX0" y="connsiteY0"/>
              </a:cxn>
              <a:cxn ang="0">
                <a:pos x="connsiteX1" y="connsiteY1"/>
              </a:cxn>
              <a:cxn ang="0">
                <a:pos x="connsiteX2" y="connsiteY2"/>
              </a:cxn>
              <a:cxn ang="0">
                <a:pos x="connsiteX3" y="connsiteY3"/>
              </a:cxn>
            </a:cxnLst>
            <a:rect l="l" t="t" r="r" b="b"/>
            <a:pathLst>
              <a:path w="2702379" h="1927869">
                <a:moveTo>
                  <a:pt x="0" y="0"/>
                </a:moveTo>
                <a:lnTo>
                  <a:pt x="2702379" y="0"/>
                </a:lnTo>
                <a:lnTo>
                  <a:pt x="2702379" y="1927869"/>
                </a:lnTo>
                <a:lnTo>
                  <a:pt x="0" y="1927869"/>
                </a:ln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
        <p:nvSpPr>
          <p:cNvPr id="7" name="Picture Placeholder 6">
            <a:extLst>
              <a:ext uri="{FF2B5EF4-FFF2-40B4-BE49-F238E27FC236}">
                <a16:creationId xmlns:a16="http://schemas.microsoft.com/office/drawing/2014/main" id="{840419C7-D9E8-132A-0EB4-C71C97A2E28F}"/>
              </a:ext>
            </a:extLst>
          </p:cNvPr>
          <p:cNvSpPr>
            <a:spLocks noGrp="1"/>
          </p:cNvSpPr>
          <p:nvPr>
            <p:ph type="pic" sz="quarter" idx="25"/>
          </p:nvPr>
        </p:nvSpPr>
        <p:spPr>
          <a:xfrm>
            <a:off x="7916632" y="2745732"/>
            <a:ext cx="2702379" cy="1927869"/>
          </a:xfrm>
          <a:custGeom>
            <a:avLst/>
            <a:gdLst>
              <a:gd name="connsiteX0" fmla="*/ 0 w 2702379"/>
              <a:gd name="connsiteY0" fmla="*/ 0 h 1927869"/>
              <a:gd name="connsiteX1" fmla="*/ 2702379 w 2702379"/>
              <a:gd name="connsiteY1" fmla="*/ 0 h 1927869"/>
              <a:gd name="connsiteX2" fmla="*/ 2702379 w 2702379"/>
              <a:gd name="connsiteY2" fmla="*/ 1927869 h 1927869"/>
              <a:gd name="connsiteX3" fmla="*/ 0 w 2702379"/>
              <a:gd name="connsiteY3" fmla="*/ 1927869 h 1927869"/>
            </a:gdLst>
            <a:ahLst/>
            <a:cxnLst>
              <a:cxn ang="0">
                <a:pos x="connsiteX0" y="connsiteY0"/>
              </a:cxn>
              <a:cxn ang="0">
                <a:pos x="connsiteX1" y="connsiteY1"/>
              </a:cxn>
              <a:cxn ang="0">
                <a:pos x="connsiteX2" y="connsiteY2"/>
              </a:cxn>
              <a:cxn ang="0">
                <a:pos x="connsiteX3" y="connsiteY3"/>
              </a:cxn>
            </a:cxnLst>
            <a:rect l="l" t="t" r="r" b="b"/>
            <a:pathLst>
              <a:path w="2702379" h="1927869">
                <a:moveTo>
                  <a:pt x="0" y="0"/>
                </a:moveTo>
                <a:lnTo>
                  <a:pt x="2702379" y="0"/>
                </a:lnTo>
                <a:lnTo>
                  <a:pt x="2702379" y="1927869"/>
                </a:lnTo>
                <a:lnTo>
                  <a:pt x="0" y="1927869"/>
                </a:ln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
        <p:nvSpPr>
          <p:cNvPr id="9" name="Picture Placeholder 8">
            <a:extLst>
              <a:ext uri="{FF2B5EF4-FFF2-40B4-BE49-F238E27FC236}">
                <a16:creationId xmlns:a16="http://schemas.microsoft.com/office/drawing/2014/main" id="{BB2326C0-5D4D-7F5E-1BE4-ADC00A6529D5}"/>
              </a:ext>
            </a:extLst>
          </p:cNvPr>
          <p:cNvSpPr>
            <a:spLocks noGrp="1"/>
          </p:cNvSpPr>
          <p:nvPr>
            <p:ph type="pic" sz="quarter" idx="23"/>
          </p:nvPr>
        </p:nvSpPr>
        <p:spPr>
          <a:xfrm>
            <a:off x="1572993" y="2745732"/>
            <a:ext cx="2702379" cy="1927869"/>
          </a:xfrm>
          <a:custGeom>
            <a:avLst/>
            <a:gdLst>
              <a:gd name="connsiteX0" fmla="*/ 0 w 2702379"/>
              <a:gd name="connsiteY0" fmla="*/ 0 h 1927869"/>
              <a:gd name="connsiteX1" fmla="*/ 2702379 w 2702379"/>
              <a:gd name="connsiteY1" fmla="*/ 0 h 1927869"/>
              <a:gd name="connsiteX2" fmla="*/ 2702379 w 2702379"/>
              <a:gd name="connsiteY2" fmla="*/ 1927869 h 1927869"/>
              <a:gd name="connsiteX3" fmla="*/ 0 w 2702379"/>
              <a:gd name="connsiteY3" fmla="*/ 1927869 h 1927869"/>
            </a:gdLst>
            <a:ahLst/>
            <a:cxnLst>
              <a:cxn ang="0">
                <a:pos x="connsiteX0" y="connsiteY0"/>
              </a:cxn>
              <a:cxn ang="0">
                <a:pos x="connsiteX1" y="connsiteY1"/>
              </a:cxn>
              <a:cxn ang="0">
                <a:pos x="connsiteX2" y="connsiteY2"/>
              </a:cxn>
              <a:cxn ang="0">
                <a:pos x="connsiteX3" y="connsiteY3"/>
              </a:cxn>
            </a:cxnLst>
            <a:rect l="l" t="t" r="r" b="b"/>
            <a:pathLst>
              <a:path w="2702379" h="1927869">
                <a:moveTo>
                  <a:pt x="0" y="0"/>
                </a:moveTo>
                <a:lnTo>
                  <a:pt x="2702379" y="0"/>
                </a:lnTo>
                <a:lnTo>
                  <a:pt x="2702379" y="1927869"/>
                </a:lnTo>
                <a:lnTo>
                  <a:pt x="0" y="1927869"/>
                </a:ln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Tree>
    <p:extLst>
      <p:ext uri="{BB962C8B-B14F-4D97-AF65-F5344CB8AC3E}">
        <p14:creationId xmlns:p14="http://schemas.microsoft.com/office/powerpoint/2010/main" val="3572873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A4407E5-520A-17F1-6FE8-F4668C7BB438}"/>
              </a:ext>
            </a:extLst>
          </p:cNvPr>
          <p:cNvSpPr>
            <a:spLocks noGrp="1"/>
          </p:cNvSpPr>
          <p:nvPr>
            <p:ph type="pic" sz="quarter" idx="14"/>
          </p:nvPr>
        </p:nvSpPr>
        <p:spPr>
          <a:xfrm>
            <a:off x="6870705" y="1045029"/>
            <a:ext cx="1904995" cy="2068135"/>
          </a:xfrm>
          <a:custGeom>
            <a:avLst/>
            <a:gdLst>
              <a:gd name="connsiteX0" fmla="*/ 0 w 1904995"/>
              <a:gd name="connsiteY0" fmla="*/ 0 h 2068135"/>
              <a:gd name="connsiteX1" fmla="*/ 1904995 w 1904995"/>
              <a:gd name="connsiteY1" fmla="*/ 0 h 2068135"/>
              <a:gd name="connsiteX2" fmla="*/ 1904995 w 1904995"/>
              <a:gd name="connsiteY2" fmla="*/ 2068135 h 2068135"/>
              <a:gd name="connsiteX3" fmla="*/ 0 w 1904995"/>
              <a:gd name="connsiteY3" fmla="*/ 2068135 h 2068135"/>
            </a:gdLst>
            <a:ahLst/>
            <a:cxnLst>
              <a:cxn ang="0">
                <a:pos x="connsiteX0" y="connsiteY0"/>
              </a:cxn>
              <a:cxn ang="0">
                <a:pos x="connsiteX1" y="connsiteY1"/>
              </a:cxn>
              <a:cxn ang="0">
                <a:pos x="connsiteX2" y="connsiteY2"/>
              </a:cxn>
              <a:cxn ang="0">
                <a:pos x="connsiteX3" y="connsiteY3"/>
              </a:cxn>
            </a:cxnLst>
            <a:rect l="l" t="t" r="r" b="b"/>
            <a:pathLst>
              <a:path w="1904995" h="2068135">
                <a:moveTo>
                  <a:pt x="0" y="0"/>
                </a:moveTo>
                <a:lnTo>
                  <a:pt x="1904995" y="0"/>
                </a:lnTo>
                <a:lnTo>
                  <a:pt x="1904995" y="2068135"/>
                </a:lnTo>
                <a:lnTo>
                  <a:pt x="0" y="2068135"/>
                </a:ln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
        <p:nvSpPr>
          <p:cNvPr id="5" name="Picture Placeholder 4">
            <a:extLst>
              <a:ext uri="{FF2B5EF4-FFF2-40B4-BE49-F238E27FC236}">
                <a16:creationId xmlns:a16="http://schemas.microsoft.com/office/drawing/2014/main" id="{824F67FA-28ED-8D9E-D197-CBB59167EEA1}"/>
              </a:ext>
            </a:extLst>
          </p:cNvPr>
          <p:cNvSpPr>
            <a:spLocks noGrp="1"/>
          </p:cNvSpPr>
          <p:nvPr>
            <p:ph type="pic" sz="quarter" idx="21"/>
          </p:nvPr>
        </p:nvSpPr>
        <p:spPr>
          <a:xfrm>
            <a:off x="8775701" y="3432630"/>
            <a:ext cx="2272187" cy="2386179"/>
          </a:xfrm>
          <a:custGeom>
            <a:avLst/>
            <a:gdLst>
              <a:gd name="connsiteX0" fmla="*/ 0 w 2272187"/>
              <a:gd name="connsiteY0" fmla="*/ 0 h 2386179"/>
              <a:gd name="connsiteX1" fmla="*/ 2272187 w 2272187"/>
              <a:gd name="connsiteY1" fmla="*/ 0 h 2386179"/>
              <a:gd name="connsiteX2" fmla="*/ 2272187 w 2272187"/>
              <a:gd name="connsiteY2" fmla="*/ 2386179 h 2386179"/>
              <a:gd name="connsiteX3" fmla="*/ 0 w 2272187"/>
              <a:gd name="connsiteY3" fmla="*/ 2386179 h 2386179"/>
            </a:gdLst>
            <a:ahLst/>
            <a:cxnLst>
              <a:cxn ang="0">
                <a:pos x="connsiteX0" y="connsiteY0"/>
              </a:cxn>
              <a:cxn ang="0">
                <a:pos x="connsiteX1" y="connsiteY1"/>
              </a:cxn>
              <a:cxn ang="0">
                <a:pos x="connsiteX2" y="connsiteY2"/>
              </a:cxn>
              <a:cxn ang="0">
                <a:pos x="connsiteX3" y="connsiteY3"/>
              </a:cxn>
            </a:cxnLst>
            <a:rect l="l" t="t" r="r" b="b"/>
            <a:pathLst>
              <a:path w="2272187" h="2386179">
                <a:moveTo>
                  <a:pt x="0" y="0"/>
                </a:moveTo>
                <a:lnTo>
                  <a:pt x="2272187" y="0"/>
                </a:lnTo>
                <a:lnTo>
                  <a:pt x="2272187" y="2386179"/>
                </a:lnTo>
                <a:lnTo>
                  <a:pt x="0" y="2386179"/>
                </a:ln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Tree>
    <p:extLst>
      <p:ext uri="{BB962C8B-B14F-4D97-AF65-F5344CB8AC3E}">
        <p14:creationId xmlns:p14="http://schemas.microsoft.com/office/powerpoint/2010/main" val="35905464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4A0A584-A4BA-D594-DD20-FF70C54A456A}"/>
              </a:ext>
            </a:extLst>
          </p:cNvPr>
          <p:cNvSpPr>
            <a:spLocks noGrp="1"/>
          </p:cNvSpPr>
          <p:nvPr>
            <p:ph type="pic" sz="quarter" idx="14"/>
          </p:nvPr>
        </p:nvSpPr>
        <p:spPr>
          <a:xfrm>
            <a:off x="7964474" y="0"/>
            <a:ext cx="4227526" cy="6858000"/>
          </a:xfrm>
          <a:custGeom>
            <a:avLst/>
            <a:gdLst>
              <a:gd name="connsiteX0" fmla="*/ 0 w 4227526"/>
              <a:gd name="connsiteY0" fmla="*/ 0 h 6858000"/>
              <a:gd name="connsiteX1" fmla="*/ 4227526 w 4227526"/>
              <a:gd name="connsiteY1" fmla="*/ 0 h 6858000"/>
              <a:gd name="connsiteX2" fmla="*/ 4227526 w 4227526"/>
              <a:gd name="connsiteY2" fmla="*/ 6858000 h 6858000"/>
              <a:gd name="connsiteX3" fmla="*/ 0 w 422752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27526" h="6858000">
                <a:moveTo>
                  <a:pt x="0" y="0"/>
                </a:moveTo>
                <a:lnTo>
                  <a:pt x="4227526" y="0"/>
                </a:lnTo>
                <a:lnTo>
                  <a:pt x="4227526" y="6858000"/>
                </a:lnTo>
                <a:lnTo>
                  <a:pt x="0" y="6858000"/>
                </a:ln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Tree>
    <p:extLst>
      <p:ext uri="{BB962C8B-B14F-4D97-AF65-F5344CB8AC3E}">
        <p14:creationId xmlns:p14="http://schemas.microsoft.com/office/powerpoint/2010/main" val="1747760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6A056FD-303D-7A1F-AFDF-69FBB31386E5}"/>
              </a:ext>
            </a:extLst>
          </p:cNvPr>
          <p:cNvSpPr>
            <a:spLocks noGrp="1"/>
          </p:cNvSpPr>
          <p:nvPr>
            <p:ph type="pic" sz="quarter" idx="10"/>
          </p:nvPr>
        </p:nvSpPr>
        <p:spPr>
          <a:xfrm>
            <a:off x="3266797" y="1647744"/>
            <a:ext cx="1741708" cy="1741708"/>
          </a:xfrm>
          <a:custGeom>
            <a:avLst/>
            <a:gdLst>
              <a:gd name="connsiteX0" fmla="*/ 870854 w 1741708"/>
              <a:gd name="connsiteY0" fmla="*/ 0 h 1741708"/>
              <a:gd name="connsiteX1" fmla="*/ 1741708 w 1741708"/>
              <a:gd name="connsiteY1" fmla="*/ 870854 h 1741708"/>
              <a:gd name="connsiteX2" fmla="*/ 870854 w 1741708"/>
              <a:gd name="connsiteY2" fmla="*/ 1741708 h 1741708"/>
              <a:gd name="connsiteX3" fmla="*/ 0 w 1741708"/>
              <a:gd name="connsiteY3" fmla="*/ 870854 h 1741708"/>
              <a:gd name="connsiteX4" fmla="*/ 870854 w 1741708"/>
              <a:gd name="connsiteY4" fmla="*/ 0 h 1741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1708" h="1741708">
                <a:moveTo>
                  <a:pt x="870854" y="0"/>
                </a:moveTo>
                <a:cubicBezTo>
                  <a:pt x="1351813" y="0"/>
                  <a:pt x="1741708" y="389895"/>
                  <a:pt x="1741708" y="870854"/>
                </a:cubicBezTo>
                <a:cubicBezTo>
                  <a:pt x="1741708" y="1351813"/>
                  <a:pt x="1351813" y="1741708"/>
                  <a:pt x="870854" y="1741708"/>
                </a:cubicBezTo>
                <a:cubicBezTo>
                  <a:pt x="389895" y="1741708"/>
                  <a:pt x="0" y="1351813"/>
                  <a:pt x="0" y="870854"/>
                </a:cubicBezTo>
                <a:cubicBezTo>
                  <a:pt x="0" y="389895"/>
                  <a:pt x="389895" y="0"/>
                  <a:pt x="870854" y="0"/>
                </a:cubicBez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Tree>
    <p:extLst>
      <p:ext uri="{BB962C8B-B14F-4D97-AF65-F5344CB8AC3E}">
        <p14:creationId xmlns:p14="http://schemas.microsoft.com/office/powerpoint/2010/main" val="8405458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4A0A584-A4BA-D594-DD20-FF70C54A456A}"/>
              </a:ext>
            </a:extLst>
          </p:cNvPr>
          <p:cNvSpPr>
            <a:spLocks noGrp="1"/>
          </p:cNvSpPr>
          <p:nvPr>
            <p:ph type="pic" sz="quarter" idx="14"/>
          </p:nvPr>
        </p:nvSpPr>
        <p:spPr>
          <a:xfrm>
            <a:off x="6096000" y="0"/>
            <a:ext cx="6096000" cy="6858000"/>
          </a:xfrm>
          <a:custGeom>
            <a:avLst/>
            <a:gdLst>
              <a:gd name="connsiteX0" fmla="*/ 0 w 4227526"/>
              <a:gd name="connsiteY0" fmla="*/ 0 h 6858000"/>
              <a:gd name="connsiteX1" fmla="*/ 4227526 w 4227526"/>
              <a:gd name="connsiteY1" fmla="*/ 0 h 6858000"/>
              <a:gd name="connsiteX2" fmla="*/ 4227526 w 4227526"/>
              <a:gd name="connsiteY2" fmla="*/ 6858000 h 6858000"/>
              <a:gd name="connsiteX3" fmla="*/ 0 w 422752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27526" h="6858000">
                <a:moveTo>
                  <a:pt x="0" y="0"/>
                </a:moveTo>
                <a:lnTo>
                  <a:pt x="4227526" y="0"/>
                </a:lnTo>
                <a:lnTo>
                  <a:pt x="4227526" y="6858000"/>
                </a:lnTo>
                <a:lnTo>
                  <a:pt x="0" y="6858000"/>
                </a:ln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Tree>
    <p:extLst>
      <p:ext uri="{BB962C8B-B14F-4D97-AF65-F5344CB8AC3E}">
        <p14:creationId xmlns:p14="http://schemas.microsoft.com/office/powerpoint/2010/main" val="5263214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821AA3-F86C-F83A-C85D-E058157DE932}"/>
              </a:ext>
            </a:extLst>
          </p:cNvPr>
          <p:cNvSpPr>
            <a:spLocks noGrp="1"/>
          </p:cNvSpPr>
          <p:nvPr>
            <p:ph type="pic" sz="quarter" idx="14"/>
          </p:nvPr>
        </p:nvSpPr>
        <p:spPr>
          <a:xfrm>
            <a:off x="6753164" y="1672599"/>
            <a:ext cx="4076700" cy="4076700"/>
          </a:xfrm>
          <a:custGeom>
            <a:avLst/>
            <a:gdLst>
              <a:gd name="connsiteX0" fmla="*/ 2038350 w 4076700"/>
              <a:gd name="connsiteY0" fmla="*/ 0 h 4076700"/>
              <a:gd name="connsiteX1" fmla="*/ 4076700 w 4076700"/>
              <a:gd name="connsiteY1" fmla="*/ 2038350 h 4076700"/>
              <a:gd name="connsiteX2" fmla="*/ 2038350 w 4076700"/>
              <a:gd name="connsiteY2" fmla="*/ 4076700 h 4076700"/>
              <a:gd name="connsiteX3" fmla="*/ 0 w 4076700"/>
              <a:gd name="connsiteY3" fmla="*/ 2038350 h 4076700"/>
            </a:gdLst>
            <a:ahLst/>
            <a:cxnLst>
              <a:cxn ang="0">
                <a:pos x="connsiteX0" y="connsiteY0"/>
              </a:cxn>
              <a:cxn ang="0">
                <a:pos x="connsiteX1" y="connsiteY1"/>
              </a:cxn>
              <a:cxn ang="0">
                <a:pos x="connsiteX2" y="connsiteY2"/>
              </a:cxn>
              <a:cxn ang="0">
                <a:pos x="connsiteX3" y="connsiteY3"/>
              </a:cxn>
            </a:cxnLst>
            <a:rect l="l" t="t" r="r" b="b"/>
            <a:pathLst>
              <a:path w="4076700" h="4076700">
                <a:moveTo>
                  <a:pt x="2038350" y="0"/>
                </a:moveTo>
                <a:lnTo>
                  <a:pt x="4076700" y="2038350"/>
                </a:lnTo>
                <a:lnTo>
                  <a:pt x="2038350" y="4076700"/>
                </a:lnTo>
                <a:lnTo>
                  <a:pt x="0" y="2038350"/>
                </a:ln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Tree>
    <p:extLst>
      <p:ext uri="{BB962C8B-B14F-4D97-AF65-F5344CB8AC3E}">
        <p14:creationId xmlns:p14="http://schemas.microsoft.com/office/powerpoint/2010/main" val="21791311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0AF8079-9A81-D651-3978-42977E4B8C5B}"/>
              </a:ext>
            </a:extLst>
          </p:cNvPr>
          <p:cNvSpPr>
            <a:spLocks noGrp="1"/>
          </p:cNvSpPr>
          <p:nvPr>
            <p:ph type="pic" sz="quarter" idx="14"/>
          </p:nvPr>
        </p:nvSpPr>
        <p:spPr>
          <a:xfrm>
            <a:off x="5772151" y="0"/>
            <a:ext cx="3359149" cy="6858000"/>
          </a:xfrm>
          <a:custGeom>
            <a:avLst/>
            <a:gdLst>
              <a:gd name="connsiteX0" fmla="*/ 0 w 3359149"/>
              <a:gd name="connsiteY0" fmla="*/ 0 h 6858000"/>
              <a:gd name="connsiteX1" fmla="*/ 3359149 w 3359149"/>
              <a:gd name="connsiteY1" fmla="*/ 0 h 6858000"/>
              <a:gd name="connsiteX2" fmla="*/ 3359149 w 3359149"/>
              <a:gd name="connsiteY2" fmla="*/ 6858000 h 6858000"/>
              <a:gd name="connsiteX3" fmla="*/ 0 w 33591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59149" h="6858000">
                <a:moveTo>
                  <a:pt x="0" y="0"/>
                </a:moveTo>
                <a:lnTo>
                  <a:pt x="3359149" y="0"/>
                </a:lnTo>
                <a:lnTo>
                  <a:pt x="3359149" y="6858000"/>
                </a:lnTo>
                <a:lnTo>
                  <a:pt x="0" y="6858000"/>
                </a:ln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Tree>
    <p:extLst>
      <p:ext uri="{BB962C8B-B14F-4D97-AF65-F5344CB8AC3E}">
        <p14:creationId xmlns:p14="http://schemas.microsoft.com/office/powerpoint/2010/main" val="5444322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9B7D31E-4E27-151A-50CB-FAC8ECF552DC}"/>
              </a:ext>
            </a:extLst>
          </p:cNvPr>
          <p:cNvSpPr>
            <a:spLocks noGrp="1"/>
          </p:cNvSpPr>
          <p:nvPr>
            <p:ph type="pic" sz="quarter" idx="14"/>
          </p:nvPr>
        </p:nvSpPr>
        <p:spPr>
          <a:xfrm>
            <a:off x="7168244" y="2918287"/>
            <a:ext cx="3499757" cy="3010632"/>
          </a:xfrm>
          <a:custGeom>
            <a:avLst/>
            <a:gdLst>
              <a:gd name="connsiteX0" fmla="*/ 0 w 3499757"/>
              <a:gd name="connsiteY0" fmla="*/ 0 h 3010632"/>
              <a:gd name="connsiteX1" fmla="*/ 3499757 w 3499757"/>
              <a:gd name="connsiteY1" fmla="*/ 0 h 3010632"/>
              <a:gd name="connsiteX2" fmla="*/ 3499757 w 3499757"/>
              <a:gd name="connsiteY2" fmla="*/ 3010632 h 3010632"/>
              <a:gd name="connsiteX3" fmla="*/ 0 w 3499757"/>
              <a:gd name="connsiteY3" fmla="*/ 3010632 h 3010632"/>
            </a:gdLst>
            <a:ahLst/>
            <a:cxnLst>
              <a:cxn ang="0">
                <a:pos x="connsiteX0" y="connsiteY0"/>
              </a:cxn>
              <a:cxn ang="0">
                <a:pos x="connsiteX1" y="connsiteY1"/>
              </a:cxn>
              <a:cxn ang="0">
                <a:pos x="connsiteX2" y="connsiteY2"/>
              </a:cxn>
              <a:cxn ang="0">
                <a:pos x="connsiteX3" y="connsiteY3"/>
              </a:cxn>
            </a:cxnLst>
            <a:rect l="l" t="t" r="r" b="b"/>
            <a:pathLst>
              <a:path w="3499757" h="3010632">
                <a:moveTo>
                  <a:pt x="0" y="0"/>
                </a:moveTo>
                <a:lnTo>
                  <a:pt x="3499757" y="0"/>
                </a:lnTo>
                <a:lnTo>
                  <a:pt x="3499757" y="3010632"/>
                </a:lnTo>
                <a:lnTo>
                  <a:pt x="0" y="3010632"/>
                </a:ln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Tree>
    <p:extLst>
      <p:ext uri="{BB962C8B-B14F-4D97-AF65-F5344CB8AC3E}">
        <p14:creationId xmlns:p14="http://schemas.microsoft.com/office/powerpoint/2010/main" val="33318827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0531D6E-9EA3-ECE3-5580-F5C45C706471}"/>
              </a:ext>
            </a:extLst>
          </p:cNvPr>
          <p:cNvSpPr>
            <a:spLocks noGrp="1"/>
          </p:cNvSpPr>
          <p:nvPr>
            <p:ph type="pic" sz="quarter" idx="14"/>
          </p:nvPr>
        </p:nvSpPr>
        <p:spPr>
          <a:xfrm>
            <a:off x="1576016" y="2880387"/>
            <a:ext cx="3379508" cy="3977611"/>
          </a:xfrm>
          <a:custGeom>
            <a:avLst/>
            <a:gdLst>
              <a:gd name="connsiteX0" fmla="*/ 0 w 3379508"/>
              <a:gd name="connsiteY0" fmla="*/ 0 h 3977611"/>
              <a:gd name="connsiteX1" fmla="*/ 3379508 w 3379508"/>
              <a:gd name="connsiteY1" fmla="*/ 0 h 3977611"/>
              <a:gd name="connsiteX2" fmla="*/ 3379508 w 3379508"/>
              <a:gd name="connsiteY2" fmla="*/ 3977611 h 3977611"/>
              <a:gd name="connsiteX3" fmla="*/ 0 w 3379508"/>
              <a:gd name="connsiteY3" fmla="*/ 3977611 h 3977611"/>
            </a:gdLst>
            <a:ahLst/>
            <a:cxnLst>
              <a:cxn ang="0">
                <a:pos x="connsiteX0" y="connsiteY0"/>
              </a:cxn>
              <a:cxn ang="0">
                <a:pos x="connsiteX1" y="connsiteY1"/>
              </a:cxn>
              <a:cxn ang="0">
                <a:pos x="connsiteX2" y="connsiteY2"/>
              </a:cxn>
              <a:cxn ang="0">
                <a:pos x="connsiteX3" y="connsiteY3"/>
              </a:cxn>
            </a:cxnLst>
            <a:rect l="l" t="t" r="r" b="b"/>
            <a:pathLst>
              <a:path w="3379508" h="3977611">
                <a:moveTo>
                  <a:pt x="0" y="0"/>
                </a:moveTo>
                <a:lnTo>
                  <a:pt x="3379508" y="0"/>
                </a:lnTo>
                <a:lnTo>
                  <a:pt x="3379508" y="3977611"/>
                </a:lnTo>
                <a:lnTo>
                  <a:pt x="0" y="3977611"/>
                </a:ln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Tree>
    <p:extLst>
      <p:ext uri="{BB962C8B-B14F-4D97-AF65-F5344CB8AC3E}">
        <p14:creationId xmlns:p14="http://schemas.microsoft.com/office/powerpoint/2010/main" val="42635176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9B7D31E-4E27-151A-50CB-FAC8ECF552DC}"/>
              </a:ext>
            </a:extLst>
          </p:cNvPr>
          <p:cNvSpPr>
            <a:spLocks noGrp="1"/>
          </p:cNvSpPr>
          <p:nvPr>
            <p:ph type="pic" sz="quarter" idx="14"/>
          </p:nvPr>
        </p:nvSpPr>
        <p:spPr>
          <a:xfrm>
            <a:off x="5631543" y="0"/>
            <a:ext cx="6560457" cy="6858000"/>
          </a:xfrm>
          <a:custGeom>
            <a:avLst/>
            <a:gdLst>
              <a:gd name="connsiteX0" fmla="*/ 0 w 3499757"/>
              <a:gd name="connsiteY0" fmla="*/ 0 h 3010632"/>
              <a:gd name="connsiteX1" fmla="*/ 3499757 w 3499757"/>
              <a:gd name="connsiteY1" fmla="*/ 0 h 3010632"/>
              <a:gd name="connsiteX2" fmla="*/ 3499757 w 3499757"/>
              <a:gd name="connsiteY2" fmla="*/ 3010632 h 3010632"/>
              <a:gd name="connsiteX3" fmla="*/ 0 w 3499757"/>
              <a:gd name="connsiteY3" fmla="*/ 3010632 h 3010632"/>
            </a:gdLst>
            <a:ahLst/>
            <a:cxnLst>
              <a:cxn ang="0">
                <a:pos x="connsiteX0" y="connsiteY0"/>
              </a:cxn>
              <a:cxn ang="0">
                <a:pos x="connsiteX1" y="connsiteY1"/>
              </a:cxn>
              <a:cxn ang="0">
                <a:pos x="connsiteX2" y="connsiteY2"/>
              </a:cxn>
              <a:cxn ang="0">
                <a:pos x="connsiteX3" y="connsiteY3"/>
              </a:cxn>
            </a:cxnLst>
            <a:rect l="l" t="t" r="r" b="b"/>
            <a:pathLst>
              <a:path w="3499757" h="3010632">
                <a:moveTo>
                  <a:pt x="0" y="0"/>
                </a:moveTo>
                <a:lnTo>
                  <a:pt x="3499757" y="0"/>
                </a:lnTo>
                <a:lnTo>
                  <a:pt x="3499757" y="3010632"/>
                </a:lnTo>
                <a:lnTo>
                  <a:pt x="0" y="3010632"/>
                </a:ln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Tree>
    <p:extLst>
      <p:ext uri="{BB962C8B-B14F-4D97-AF65-F5344CB8AC3E}">
        <p14:creationId xmlns:p14="http://schemas.microsoft.com/office/powerpoint/2010/main" val="36850983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0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CD38EE1-F5D3-AA45-33BB-BB9CA8BBD2D8}"/>
              </a:ext>
            </a:extLst>
          </p:cNvPr>
          <p:cNvSpPr>
            <a:spLocks noGrp="1"/>
          </p:cNvSpPr>
          <p:nvPr>
            <p:ph type="pic" sz="quarter" idx="14"/>
          </p:nvPr>
        </p:nvSpPr>
        <p:spPr>
          <a:xfrm>
            <a:off x="8205788" y="1502570"/>
            <a:ext cx="2080419" cy="3686815"/>
          </a:xfrm>
          <a:custGeom>
            <a:avLst/>
            <a:gdLst>
              <a:gd name="connsiteX0" fmla="*/ 0 w 2080419"/>
              <a:gd name="connsiteY0" fmla="*/ 0 h 3686815"/>
              <a:gd name="connsiteX1" fmla="*/ 2080419 w 2080419"/>
              <a:gd name="connsiteY1" fmla="*/ 0 h 3686815"/>
              <a:gd name="connsiteX2" fmla="*/ 2080419 w 2080419"/>
              <a:gd name="connsiteY2" fmla="*/ 3686815 h 3686815"/>
              <a:gd name="connsiteX3" fmla="*/ 0 w 2080419"/>
              <a:gd name="connsiteY3" fmla="*/ 3686815 h 3686815"/>
            </a:gdLst>
            <a:ahLst/>
            <a:cxnLst>
              <a:cxn ang="0">
                <a:pos x="connsiteX0" y="connsiteY0"/>
              </a:cxn>
              <a:cxn ang="0">
                <a:pos x="connsiteX1" y="connsiteY1"/>
              </a:cxn>
              <a:cxn ang="0">
                <a:pos x="connsiteX2" y="connsiteY2"/>
              </a:cxn>
              <a:cxn ang="0">
                <a:pos x="connsiteX3" y="connsiteY3"/>
              </a:cxn>
            </a:cxnLst>
            <a:rect l="l" t="t" r="r" b="b"/>
            <a:pathLst>
              <a:path w="2080419" h="3686815">
                <a:moveTo>
                  <a:pt x="0" y="0"/>
                </a:moveTo>
                <a:lnTo>
                  <a:pt x="2080419" y="0"/>
                </a:lnTo>
                <a:lnTo>
                  <a:pt x="2080419" y="3686815"/>
                </a:lnTo>
                <a:lnTo>
                  <a:pt x="0" y="3686815"/>
                </a:ln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Tree>
    <p:extLst>
      <p:ext uri="{BB962C8B-B14F-4D97-AF65-F5344CB8AC3E}">
        <p14:creationId xmlns:p14="http://schemas.microsoft.com/office/powerpoint/2010/main" val="31898680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2A00306-EB11-C996-CF2A-89411E1877C9}"/>
              </a:ext>
            </a:extLst>
          </p:cNvPr>
          <p:cNvSpPr>
            <a:spLocks noGrp="1"/>
          </p:cNvSpPr>
          <p:nvPr>
            <p:ph type="pic" sz="quarter" idx="14"/>
          </p:nvPr>
        </p:nvSpPr>
        <p:spPr>
          <a:xfrm>
            <a:off x="6836230" y="3720241"/>
            <a:ext cx="3762391" cy="2195696"/>
          </a:xfrm>
          <a:custGeom>
            <a:avLst/>
            <a:gdLst>
              <a:gd name="connsiteX0" fmla="*/ 0 w 3762391"/>
              <a:gd name="connsiteY0" fmla="*/ 0 h 2195696"/>
              <a:gd name="connsiteX1" fmla="*/ 3762391 w 3762391"/>
              <a:gd name="connsiteY1" fmla="*/ 0 h 2195696"/>
              <a:gd name="connsiteX2" fmla="*/ 3762391 w 3762391"/>
              <a:gd name="connsiteY2" fmla="*/ 2195696 h 2195696"/>
              <a:gd name="connsiteX3" fmla="*/ 0 w 3762391"/>
              <a:gd name="connsiteY3" fmla="*/ 2195696 h 2195696"/>
            </a:gdLst>
            <a:ahLst/>
            <a:cxnLst>
              <a:cxn ang="0">
                <a:pos x="connsiteX0" y="connsiteY0"/>
              </a:cxn>
              <a:cxn ang="0">
                <a:pos x="connsiteX1" y="connsiteY1"/>
              </a:cxn>
              <a:cxn ang="0">
                <a:pos x="connsiteX2" y="connsiteY2"/>
              </a:cxn>
              <a:cxn ang="0">
                <a:pos x="connsiteX3" y="connsiteY3"/>
              </a:cxn>
            </a:cxnLst>
            <a:rect l="l" t="t" r="r" b="b"/>
            <a:pathLst>
              <a:path w="3762391" h="2195696">
                <a:moveTo>
                  <a:pt x="0" y="0"/>
                </a:moveTo>
                <a:lnTo>
                  <a:pt x="3762391" y="0"/>
                </a:lnTo>
                <a:lnTo>
                  <a:pt x="3762391" y="2195696"/>
                </a:lnTo>
                <a:lnTo>
                  <a:pt x="0" y="2195696"/>
                </a:ln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Tree>
    <p:extLst>
      <p:ext uri="{BB962C8B-B14F-4D97-AF65-F5344CB8AC3E}">
        <p14:creationId xmlns:p14="http://schemas.microsoft.com/office/powerpoint/2010/main" val="24551865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8E5D3B8-1F8B-5FA4-4D8E-016C27BB0D8D}"/>
              </a:ext>
            </a:extLst>
          </p:cNvPr>
          <p:cNvSpPr>
            <a:spLocks noGrp="1"/>
          </p:cNvSpPr>
          <p:nvPr>
            <p:ph type="pic" sz="quarter" idx="14"/>
          </p:nvPr>
        </p:nvSpPr>
        <p:spPr>
          <a:xfrm>
            <a:off x="1572993" y="2868713"/>
            <a:ext cx="3587735" cy="3989284"/>
          </a:xfrm>
          <a:custGeom>
            <a:avLst/>
            <a:gdLst>
              <a:gd name="connsiteX0" fmla="*/ 0 w 3587735"/>
              <a:gd name="connsiteY0" fmla="*/ 0 h 3989284"/>
              <a:gd name="connsiteX1" fmla="*/ 3587735 w 3587735"/>
              <a:gd name="connsiteY1" fmla="*/ 0 h 3989284"/>
              <a:gd name="connsiteX2" fmla="*/ 3587735 w 3587735"/>
              <a:gd name="connsiteY2" fmla="*/ 3989284 h 3989284"/>
              <a:gd name="connsiteX3" fmla="*/ 0 w 3587735"/>
              <a:gd name="connsiteY3" fmla="*/ 3989284 h 3989284"/>
            </a:gdLst>
            <a:ahLst/>
            <a:cxnLst>
              <a:cxn ang="0">
                <a:pos x="connsiteX0" y="connsiteY0"/>
              </a:cxn>
              <a:cxn ang="0">
                <a:pos x="connsiteX1" y="connsiteY1"/>
              </a:cxn>
              <a:cxn ang="0">
                <a:pos x="connsiteX2" y="connsiteY2"/>
              </a:cxn>
              <a:cxn ang="0">
                <a:pos x="connsiteX3" y="connsiteY3"/>
              </a:cxn>
            </a:cxnLst>
            <a:rect l="l" t="t" r="r" b="b"/>
            <a:pathLst>
              <a:path w="3587735" h="3989284">
                <a:moveTo>
                  <a:pt x="0" y="0"/>
                </a:moveTo>
                <a:lnTo>
                  <a:pt x="3587735" y="0"/>
                </a:lnTo>
                <a:lnTo>
                  <a:pt x="3587735" y="3989284"/>
                </a:lnTo>
                <a:lnTo>
                  <a:pt x="0" y="3989284"/>
                </a:ln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Tree>
    <p:extLst>
      <p:ext uri="{BB962C8B-B14F-4D97-AF65-F5344CB8AC3E}">
        <p14:creationId xmlns:p14="http://schemas.microsoft.com/office/powerpoint/2010/main" val="26642078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7D000CB8-9974-7D10-0263-C4CBCFDD45DD}"/>
              </a:ext>
            </a:extLst>
          </p:cNvPr>
          <p:cNvSpPr>
            <a:spLocks noGrp="1"/>
          </p:cNvSpPr>
          <p:nvPr>
            <p:ph type="pic" sz="quarter" idx="12"/>
          </p:nvPr>
        </p:nvSpPr>
        <p:spPr>
          <a:xfrm>
            <a:off x="5459213" y="3471328"/>
            <a:ext cx="2575122" cy="2285460"/>
          </a:xfrm>
          <a:custGeom>
            <a:avLst/>
            <a:gdLst>
              <a:gd name="connsiteX0" fmla="*/ 0 w 2575122"/>
              <a:gd name="connsiteY0" fmla="*/ 0 h 2285460"/>
              <a:gd name="connsiteX1" fmla="*/ 2575122 w 2575122"/>
              <a:gd name="connsiteY1" fmla="*/ 0 h 2285460"/>
              <a:gd name="connsiteX2" fmla="*/ 2575122 w 2575122"/>
              <a:gd name="connsiteY2" fmla="*/ 2285460 h 2285460"/>
              <a:gd name="connsiteX3" fmla="*/ 0 w 2575122"/>
              <a:gd name="connsiteY3" fmla="*/ 2285460 h 2285460"/>
            </a:gdLst>
            <a:ahLst/>
            <a:cxnLst>
              <a:cxn ang="0">
                <a:pos x="connsiteX0" y="connsiteY0"/>
              </a:cxn>
              <a:cxn ang="0">
                <a:pos x="connsiteX1" y="connsiteY1"/>
              </a:cxn>
              <a:cxn ang="0">
                <a:pos x="connsiteX2" y="connsiteY2"/>
              </a:cxn>
              <a:cxn ang="0">
                <a:pos x="connsiteX3" y="connsiteY3"/>
              </a:cxn>
            </a:cxnLst>
            <a:rect l="l" t="t" r="r" b="b"/>
            <a:pathLst>
              <a:path w="2575122" h="2285460">
                <a:moveTo>
                  <a:pt x="0" y="0"/>
                </a:moveTo>
                <a:lnTo>
                  <a:pt x="2575122" y="0"/>
                </a:lnTo>
                <a:lnTo>
                  <a:pt x="2575122" y="2285460"/>
                </a:lnTo>
                <a:lnTo>
                  <a:pt x="0" y="2285460"/>
                </a:ln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
        <p:nvSpPr>
          <p:cNvPr id="4" name="Picture Placeholder 6">
            <a:extLst>
              <a:ext uri="{FF2B5EF4-FFF2-40B4-BE49-F238E27FC236}">
                <a16:creationId xmlns:a16="http://schemas.microsoft.com/office/drawing/2014/main" id="{DDBC432A-AF3C-3860-81FD-EF91977B314B}"/>
              </a:ext>
            </a:extLst>
          </p:cNvPr>
          <p:cNvSpPr>
            <a:spLocks noGrp="1"/>
          </p:cNvSpPr>
          <p:nvPr>
            <p:ph type="pic" sz="quarter" idx="11"/>
          </p:nvPr>
        </p:nvSpPr>
        <p:spPr>
          <a:xfrm>
            <a:off x="5459213" y="1061957"/>
            <a:ext cx="2575122" cy="2285460"/>
          </a:xfrm>
          <a:custGeom>
            <a:avLst/>
            <a:gdLst>
              <a:gd name="connsiteX0" fmla="*/ 0 w 2575122"/>
              <a:gd name="connsiteY0" fmla="*/ 0 h 2285460"/>
              <a:gd name="connsiteX1" fmla="*/ 2575122 w 2575122"/>
              <a:gd name="connsiteY1" fmla="*/ 0 h 2285460"/>
              <a:gd name="connsiteX2" fmla="*/ 2575122 w 2575122"/>
              <a:gd name="connsiteY2" fmla="*/ 2285460 h 2285460"/>
              <a:gd name="connsiteX3" fmla="*/ 0 w 2575122"/>
              <a:gd name="connsiteY3" fmla="*/ 2285460 h 2285460"/>
            </a:gdLst>
            <a:ahLst/>
            <a:cxnLst>
              <a:cxn ang="0">
                <a:pos x="connsiteX0" y="connsiteY0"/>
              </a:cxn>
              <a:cxn ang="0">
                <a:pos x="connsiteX1" y="connsiteY1"/>
              </a:cxn>
              <a:cxn ang="0">
                <a:pos x="connsiteX2" y="connsiteY2"/>
              </a:cxn>
              <a:cxn ang="0">
                <a:pos x="connsiteX3" y="connsiteY3"/>
              </a:cxn>
            </a:cxnLst>
            <a:rect l="l" t="t" r="r" b="b"/>
            <a:pathLst>
              <a:path w="2575122" h="2285460">
                <a:moveTo>
                  <a:pt x="0" y="0"/>
                </a:moveTo>
                <a:lnTo>
                  <a:pt x="2575122" y="0"/>
                </a:lnTo>
                <a:lnTo>
                  <a:pt x="2575122" y="2285460"/>
                </a:lnTo>
                <a:lnTo>
                  <a:pt x="0" y="2285460"/>
                </a:ln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Tree>
    <p:extLst>
      <p:ext uri="{BB962C8B-B14F-4D97-AF65-F5344CB8AC3E}">
        <p14:creationId xmlns:p14="http://schemas.microsoft.com/office/powerpoint/2010/main" val="1978525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FF6CB2C-5BE3-BE8E-F9D1-BFF43BEAC1BB}"/>
              </a:ext>
            </a:extLst>
          </p:cNvPr>
          <p:cNvSpPr>
            <a:spLocks noGrp="1"/>
          </p:cNvSpPr>
          <p:nvPr>
            <p:ph type="pic" sz="quarter" idx="10"/>
          </p:nvPr>
        </p:nvSpPr>
        <p:spPr>
          <a:xfrm>
            <a:off x="0" y="1"/>
            <a:ext cx="4484914" cy="6858000"/>
          </a:xfrm>
          <a:custGeom>
            <a:avLst/>
            <a:gdLst>
              <a:gd name="connsiteX0" fmla="*/ 0 w 4484914"/>
              <a:gd name="connsiteY0" fmla="*/ 0 h 6858000"/>
              <a:gd name="connsiteX1" fmla="*/ 4484914 w 4484914"/>
              <a:gd name="connsiteY1" fmla="*/ 0 h 6858000"/>
              <a:gd name="connsiteX2" fmla="*/ 4484914 w 4484914"/>
              <a:gd name="connsiteY2" fmla="*/ 6858000 h 6858000"/>
              <a:gd name="connsiteX3" fmla="*/ 0 w 448491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84914" h="6858000">
                <a:moveTo>
                  <a:pt x="0" y="0"/>
                </a:moveTo>
                <a:lnTo>
                  <a:pt x="4484914" y="0"/>
                </a:lnTo>
                <a:lnTo>
                  <a:pt x="4484914" y="6858000"/>
                </a:lnTo>
                <a:lnTo>
                  <a:pt x="0" y="6858000"/>
                </a:ln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Tree>
    <p:extLst>
      <p:ext uri="{BB962C8B-B14F-4D97-AF65-F5344CB8AC3E}">
        <p14:creationId xmlns:p14="http://schemas.microsoft.com/office/powerpoint/2010/main" val="25047516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DDBC432A-AF3C-3860-81FD-EF91977B314B}"/>
              </a:ext>
            </a:extLst>
          </p:cNvPr>
          <p:cNvSpPr>
            <a:spLocks noGrp="1"/>
          </p:cNvSpPr>
          <p:nvPr>
            <p:ph type="pic" sz="quarter" idx="11"/>
          </p:nvPr>
        </p:nvSpPr>
        <p:spPr>
          <a:xfrm>
            <a:off x="0" y="0"/>
            <a:ext cx="5353050" cy="6858000"/>
          </a:xfrm>
          <a:custGeom>
            <a:avLst/>
            <a:gdLst>
              <a:gd name="connsiteX0" fmla="*/ 0 w 2575122"/>
              <a:gd name="connsiteY0" fmla="*/ 0 h 2285460"/>
              <a:gd name="connsiteX1" fmla="*/ 2575122 w 2575122"/>
              <a:gd name="connsiteY1" fmla="*/ 0 h 2285460"/>
              <a:gd name="connsiteX2" fmla="*/ 2575122 w 2575122"/>
              <a:gd name="connsiteY2" fmla="*/ 2285460 h 2285460"/>
              <a:gd name="connsiteX3" fmla="*/ 0 w 2575122"/>
              <a:gd name="connsiteY3" fmla="*/ 2285460 h 2285460"/>
            </a:gdLst>
            <a:ahLst/>
            <a:cxnLst>
              <a:cxn ang="0">
                <a:pos x="connsiteX0" y="connsiteY0"/>
              </a:cxn>
              <a:cxn ang="0">
                <a:pos x="connsiteX1" y="connsiteY1"/>
              </a:cxn>
              <a:cxn ang="0">
                <a:pos x="connsiteX2" y="connsiteY2"/>
              </a:cxn>
              <a:cxn ang="0">
                <a:pos x="connsiteX3" y="connsiteY3"/>
              </a:cxn>
            </a:cxnLst>
            <a:rect l="l" t="t" r="r" b="b"/>
            <a:pathLst>
              <a:path w="2575122" h="2285460">
                <a:moveTo>
                  <a:pt x="0" y="0"/>
                </a:moveTo>
                <a:lnTo>
                  <a:pt x="2575122" y="0"/>
                </a:lnTo>
                <a:lnTo>
                  <a:pt x="2575122" y="2285460"/>
                </a:lnTo>
                <a:lnTo>
                  <a:pt x="0" y="2285460"/>
                </a:ln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Tree>
    <p:extLst>
      <p:ext uri="{BB962C8B-B14F-4D97-AF65-F5344CB8AC3E}">
        <p14:creationId xmlns:p14="http://schemas.microsoft.com/office/powerpoint/2010/main" val="5416101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2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F6B736-1AE4-C3A6-CE36-6474F603FA2A}"/>
              </a:ext>
            </a:extLst>
          </p:cNvPr>
          <p:cNvSpPr>
            <a:spLocks noGrp="1"/>
          </p:cNvSpPr>
          <p:nvPr>
            <p:ph type="pic" sz="quarter" idx="11"/>
          </p:nvPr>
        </p:nvSpPr>
        <p:spPr>
          <a:xfrm>
            <a:off x="5319347" y="2971800"/>
            <a:ext cx="5299663" cy="2977036"/>
          </a:xfrm>
          <a:custGeom>
            <a:avLst/>
            <a:gdLst>
              <a:gd name="connsiteX0" fmla="*/ 0 w 5299663"/>
              <a:gd name="connsiteY0" fmla="*/ 0 h 2977036"/>
              <a:gd name="connsiteX1" fmla="*/ 5299663 w 5299663"/>
              <a:gd name="connsiteY1" fmla="*/ 0 h 2977036"/>
              <a:gd name="connsiteX2" fmla="*/ 5299663 w 5299663"/>
              <a:gd name="connsiteY2" fmla="*/ 2977036 h 2977036"/>
              <a:gd name="connsiteX3" fmla="*/ 0 w 5299663"/>
              <a:gd name="connsiteY3" fmla="*/ 2977036 h 2977036"/>
            </a:gdLst>
            <a:ahLst/>
            <a:cxnLst>
              <a:cxn ang="0">
                <a:pos x="connsiteX0" y="connsiteY0"/>
              </a:cxn>
              <a:cxn ang="0">
                <a:pos x="connsiteX1" y="connsiteY1"/>
              </a:cxn>
              <a:cxn ang="0">
                <a:pos x="connsiteX2" y="connsiteY2"/>
              </a:cxn>
              <a:cxn ang="0">
                <a:pos x="connsiteX3" y="connsiteY3"/>
              </a:cxn>
            </a:cxnLst>
            <a:rect l="l" t="t" r="r" b="b"/>
            <a:pathLst>
              <a:path w="5299663" h="2977036">
                <a:moveTo>
                  <a:pt x="0" y="0"/>
                </a:moveTo>
                <a:lnTo>
                  <a:pt x="5299663" y="0"/>
                </a:lnTo>
                <a:lnTo>
                  <a:pt x="5299663" y="2977036"/>
                </a:lnTo>
                <a:lnTo>
                  <a:pt x="0" y="2977036"/>
                </a:ln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Tree>
    <p:extLst>
      <p:ext uri="{BB962C8B-B14F-4D97-AF65-F5344CB8AC3E}">
        <p14:creationId xmlns:p14="http://schemas.microsoft.com/office/powerpoint/2010/main" val="36867646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DEF6225-8EE3-6A62-EBA9-5AE9C8096F80}"/>
              </a:ext>
            </a:extLst>
          </p:cNvPr>
          <p:cNvSpPr>
            <a:spLocks noGrp="1"/>
          </p:cNvSpPr>
          <p:nvPr>
            <p:ph type="pic" sz="quarter" idx="11"/>
          </p:nvPr>
        </p:nvSpPr>
        <p:spPr>
          <a:xfrm>
            <a:off x="4839101" y="2"/>
            <a:ext cx="3701649" cy="6857999"/>
          </a:xfrm>
          <a:custGeom>
            <a:avLst/>
            <a:gdLst>
              <a:gd name="connsiteX0" fmla="*/ 0 w 3701649"/>
              <a:gd name="connsiteY0" fmla="*/ 0 h 6857999"/>
              <a:gd name="connsiteX1" fmla="*/ 3701649 w 3701649"/>
              <a:gd name="connsiteY1" fmla="*/ 0 h 6857999"/>
              <a:gd name="connsiteX2" fmla="*/ 3701649 w 3701649"/>
              <a:gd name="connsiteY2" fmla="*/ 6857999 h 6857999"/>
              <a:gd name="connsiteX3" fmla="*/ 0 w 3701649"/>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3701649" h="6857999">
                <a:moveTo>
                  <a:pt x="0" y="0"/>
                </a:moveTo>
                <a:lnTo>
                  <a:pt x="3701649" y="0"/>
                </a:lnTo>
                <a:lnTo>
                  <a:pt x="3701649" y="6857999"/>
                </a:lnTo>
                <a:lnTo>
                  <a:pt x="0" y="6857999"/>
                </a:ln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Tree>
    <p:extLst>
      <p:ext uri="{BB962C8B-B14F-4D97-AF65-F5344CB8AC3E}">
        <p14:creationId xmlns:p14="http://schemas.microsoft.com/office/powerpoint/2010/main" val="10183144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F96EC69-1ABF-DC1D-5537-48E6B22636D6}"/>
              </a:ext>
            </a:extLst>
          </p:cNvPr>
          <p:cNvSpPr>
            <a:spLocks noGrp="1"/>
          </p:cNvSpPr>
          <p:nvPr>
            <p:ph type="pic" sz="quarter" idx="12"/>
          </p:nvPr>
        </p:nvSpPr>
        <p:spPr>
          <a:xfrm>
            <a:off x="7598227" y="3486590"/>
            <a:ext cx="3439885" cy="2431379"/>
          </a:xfrm>
          <a:custGeom>
            <a:avLst/>
            <a:gdLst>
              <a:gd name="connsiteX0" fmla="*/ 0 w 3439885"/>
              <a:gd name="connsiteY0" fmla="*/ 0 h 2431379"/>
              <a:gd name="connsiteX1" fmla="*/ 3439885 w 3439885"/>
              <a:gd name="connsiteY1" fmla="*/ 0 h 2431379"/>
              <a:gd name="connsiteX2" fmla="*/ 3439885 w 3439885"/>
              <a:gd name="connsiteY2" fmla="*/ 2431379 h 2431379"/>
              <a:gd name="connsiteX3" fmla="*/ 0 w 3439885"/>
              <a:gd name="connsiteY3" fmla="*/ 2431379 h 2431379"/>
            </a:gdLst>
            <a:ahLst/>
            <a:cxnLst>
              <a:cxn ang="0">
                <a:pos x="connsiteX0" y="connsiteY0"/>
              </a:cxn>
              <a:cxn ang="0">
                <a:pos x="connsiteX1" y="connsiteY1"/>
              </a:cxn>
              <a:cxn ang="0">
                <a:pos x="connsiteX2" y="connsiteY2"/>
              </a:cxn>
              <a:cxn ang="0">
                <a:pos x="connsiteX3" y="connsiteY3"/>
              </a:cxn>
            </a:cxnLst>
            <a:rect l="l" t="t" r="r" b="b"/>
            <a:pathLst>
              <a:path w="3439885" h="2431379">
                <a:moveTo>
                  <a:pt x="0" y="0"/>
                </a:moveTo>
                <a:lnTo>
                  <a:pt x="3439885" y="0"/>
                </a:lnTo>
                <a:lnTo>
                  <a:pt x="3439885" y="2431379"/>
                </a:lnTo>
                <a:lnTo>
                  <a:pt x="0" y="2431379"/>
                </a:ln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
        <p:nvSpPr>
          <p:cNvPr id="6" name="Picture Placeholder 5">
            <a:extLst>
              <a:ext uri="{FF2B5EF4-FFF2-40B4-BE49-F238E27FC236}">
                <a16:creationId xmlns:a16="http://schemas.microsoft.com/office/drawing/2014/main" id="{6319B292-ED90-9672-50D7-27F10233BF41}"/>
              </a:ext>
            </a:extLst>
          </p:cNvPr>
          <p:cNvSpPr>
            <a:spLocks noGrp="1"/>
          </p:cNvSpPr>
          <p:nvPr>
            <p:ph type="pic" sz="quarter" idx="11"/>
          </p:nvPr>
        </p:nvSpPr>
        <p:spPr>
          <a:xfrm>
            <a:off x="7598227" y="930947"/>
            <a:ext cx="3439885" cy="2431379"/>
          </a:xfrm>
          <a:custGeom>
            <a:avLst/>
            <a:gdLst>
              <a:gd name="connsiteX0" fmla="*/ 0 w 3439885"/>
              <a:gd name="connsiteY0" fmla="*/ 0 h 2431379"/>
              <a:gd name="connsiteX1" fmla="*/ 3439885 w 3439885"/>
              <a:gd name="connsiteY1" fmla="*/ 0 h 2431379"/>
              <a:gd name="connsiteX2" fmla="*/ 3439885 w 3439885"/>
              <a:gd name="connsiteY2" fmla="*/ 2431379 h 2431379"/>
              <a:gd name="connsiteX3" fmla="*/ 0 w 3439885"/>
              <a:gd name="connsiteY3" fmla="*/ 2431379 h 2431379"/>
            </a:gdLst>
            <a:ahLst/>
            <a:cxnLst>
              <a:cxn ang="0">
                <a:pos x="connsiteX0" y="connsiteY0"/>
              </a:cxn>
              <a:cxn ang="0">
                <a:pos x="connsiteX1" y="connsiteY1"/>
              </a:cxn>
              <a:cxn ang="0">
                <a:pos x="connsiteX2" y="connsiteY2"/>
              </a:cxn>
              <a:cxn ang="0">
                <a:pos x="connsiteX3" y="connsiteY3"/>
              </a:cxn>
            </a:cxnLst>
            <a:rect l="l" t="t" r="r" b="b"/>
            <a:pathLst>
              <a:path w="3439885" h="2431379">
                <a:moveTo>
                  <a:pt x="0" y="0"/>
                </a:moveTo>
                <a:lnTo>
                  <a:pt x="3439885" y="0"/>
                </a:lnTo>
                <a:lnTo>
                  <a:pt x="3439885" y="2431379"/>
                </a:lnTo>
                <a:lnTo>
                  <a:pt x="0" y="2431379"/>
                </a:ln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Tree>
    <p:extLst>
      <p:ext uri="{BB962C8B-B14F-4D97-AF65-F5344CB8AC3E}">
        <p14:creationId xmlns:p14="http://schemas.microsoft.com/office/powerpoint/2010/main" val="9015830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8D68630-ACDD-E0E6-59BE-8185ED203DC3}"/>
              </a:ext>
            </a:extLst>
          </p:cNvPr>
          <p:cNvSpPr>
            <a:spLocks noGrp="1"/>
          </p:cNvSpPr>
          <p:nvPr>
            <p:ph type="pic" sz="quarter" idx="11"/>
          </p:nvPr>
        </p:nvSpPr>
        <p:spPr>
          <a:xfrm>
            <a:off x="4345669" y="3009157"/>
            <a:ext cx="2695176" cy="2942278"/>
          </a:xfrm>
          <a:custGeom>
            <a:avLst/>
            <a:gdLst>
              <a:gd name="connsiteX0" fmla="*/ 0 w 2695176"/>
              <a:gd name="connsiteY0" fmla="*/ 0 h 2942278"/>
              <a:gd name="connsiteX1" fmla="*/ 2695176 w 2695176"/>
              <a:gd name="connsiteY1" fmla="*/ 0 h 2942278"/>
              <a:gd name="connsiteX2" fmla="*/ 2695176 w 2695176"/>
              <a:gd name="connsiteY2" fmla="*/ 2942278 h 2942278"/>
              <a:gd name="connsiteX3" fmla="*/ 0 w 2695176"/>
              <a:gd name="connsiteY3" fmla="*/ 2942278 h 2942278"/>
            </a:gdLst>
            <a:ahLst/>
            <a:cxnLst>
              <a:cxn ang="0">
                <a:pos x="connsiteX0" y="connsiteY0"/>
              </a:cxn>
              <a:cxn ang="0">
                <a:pos x="connsiteX1" y="connsiteY1"/>
              </a:cxn>
              <a:cxn ang="0">
                <a:pos x="connsiteX2" y="connsiteY2"/>
              </a:cxn>
              <a:cxn ang="0">
                <a:pos x="connsiteX3" y="connsiteY3"/>
              </a:cxn>
            </a:cxnLst>
            <a:rect l="l" t="t" r="r" b="b"/>
            <a:pathLst>
              <a:path w="2695176" h="2942278">
                <a:moveTo>
                  <a:pt x="0" y="0"/>
                </a:moveTo>
                <a:lnTo>
                  <a:pt x="2695176" y="0"/>
                </a:lnTo>
                <a:lnTo>
                  <a:pt x="2695176" y="2942278"/>
                </a:lnTo>
                <a:lnTo>
                  <a:pt x="0" y="2942278"/>
                </a:ln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Tree>
    <p:extLst>
      <p:ext uri="{BB962C8B-B14F-4D97-AF65-F5344CB8AC3E}">
        <p14:creationId xmlns:p14="http://schemas.microsoft.com/office/powerpoint/2010/main" val="28145355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D3A4E73-BD62-9969-6327-4C171B280468}"/>
              </a:ext>
            </a:extLst>
          </p:cNvPr>
          <p:cNvSpPr>
            <a:spLocks noGrp="1"/>
          </p:cNvSpPr>
          <p:nvPr>
            <p:ph type="pic" sz="quarter" idx="11"/>
          </p:nvPr>
        </p:nvSpPr>
        <p:spPr>
          <a:xfrm>
            <a:off x="6322572" y="1358899"/>
            <a:ext cx="4542658" cy="4144073"/>
          </a:xfrm>
          <a:custGeom>
            <a:avLst/>
            <a:gdLst>
              <a:gd name="connsiteX0" fmla="*/ 4368718 w 4542658"/>
              <a:gd name="connsiteY0" fmla="*/ 1978249 h 4144073"/>
              <a:gd name="connsiteX1" fmla="*/ 4407038 w 4542658"/>
              <a:gd name="connsiteY1" fmla="*/ 1986156 h 4144073"/>
              <a:gd name="connsiteX2" fmla="*/ 4535795 w 4542658"/>
              <a:gd name="connsiteY2" fmla="*/ 2227768 h 4144073"/>
              <a:gd name="connsiteX3" fmla="*/ 4106602 w 4542658"/>
              <a:gd name="connsiteY3" fmla="*/ 3591534 h 4144073"/>
              <a:gd name="connsiteX4" fmla="*/ 3865182 w 4542658"/>
              <a:gd name="connsiteY4" fmla="*/ 3715024 h 4144073"/>
              <a:gd name="connsiteX5" fmla="*/ 3736425 w 4542658"/>
              <a:gd name="connsiteY5" fmla="*/ 3473411 h 4144073"/>
              <a:gd name="connsiteX6" fmla="*/ 4165617 w 4542658"/>
              <a:gd name="connsiteY6" fmla="*/ 2109646 h 4144073"/>
              <a:gd name="connsiteX7" fmla="*/ 4368718 w 4542658"/>
              <a:gd name="connsiteY7" fmla="*/ 1978249 h 4144073"/>
              <a:gd name="connsiteX8" fmla="*/ 3992159 w 4542658"/>
              <a:gd name="connsiteY8" fmla="*/ 1396816 h 4144073"/>
              <a:gd name="connsiteX9" fmla="*/ 4068416 w 4542658"/>
              <a:gd name="connsiteY9" fmla="*/ 1405461 h 4144073"/>
              <a:gd name="connsiteX10" fmla="*/ 4191905 w 4542658"/>
              <a:gd name="connsiteY10" fmla="*/ 1641857 h 4144073"/>
              <a:gd name="connsiteX11" fmla="*/ 3450974 w 4542658"/>
              <a:gd name="connsiteY11" fmla="*/ 4011173 h 4144073"/>
              <a:gd name="connsiteX12" fmla="*/ 3209365 w 4542658"/>
              <a:gd name="connsiteY12" fmla="*/ 4134743 h 4144073"/>
              <a:gd name="connsiteX13" fmla="*/ 3085876 w 4542658"/>
              <a:gd name="connsiteY13" fmla="*/ 3898349 h 4144073"/>
              <a:gd name="connsiteX14" fmla="*/ 3826809 w 4542658"/>
              <a:gd name="connsiteY14" fmla="*/ 1529031 h 4144073"/>
              <a:gd name="connsiteX15" fmla="*/ 3992159 w 4542658"/>
              <a:gd name="connsiteY15" fmla="*/ 1396816 h 4144073"/>
              <a:gd name="connsiteX16" fmla="*/ 3042684 w 4542658"/>
              <a:gd name="connsiteY16" fmla="*/ 1097414 h 4144073"/>
              <a:gd name="connsiteX17" fmla="*/ 3118998 w 4542658"/>
              <a:gd name="connsiteY17" fmla="*/ 1106056 h 4144073"/>
              <a:gd name="connsiteX18" fmla="*/ 3242576 w 4542658"/>
              <a:gd name="connsiteY18" fmla="*/ 1347664 h 4144073"/>
              <a:gd name="connsiteX19" fmla="*/ 2544085 w 4542658"/>
              <a:gd name="connsiteY19" fmla="*/ 3570472 h 4144073"/>
              <a:gd name="connsiteX20" fmla="*/ 2302299 w 4542658"/>
              <a:gd name="connsiteY20" fmla="*/ 3693962 h 4144073"/>
              <a:gd name="connsiteX21" fmla="*/ 2178720 w 4542658"/>
              <a:gd name="connsiteY21" fmla="*/ 3452352 h 4144073"/>
              <a:gd name="connsiteX22" fmla="*/ 2877212 w 4542658"/>
              <a:gd name="connsiteY22" fmla="*/ 1229545 h 4144073"/>
              <a:gd name="connsiteX23" fmla="*/ 3042684 w 4542658"/>
              <a:gd name="connsiteY23" fmla="*/ 1097414 h 4144073"/>
              <a:gd name="connsiteX24" fmla="*/ 499732 w 4542658"/>
              <a:gd name="connsiteY24" fmla="*/ 1000376 h 4144073"/>
              <a:gd name="connsiteX25" fmla="*/ 536367 w 4542658"/>
              <a:gd name="connsiteY25" fmla="*/ 1008275 h 4144073"/>
              <a:gd name="connsiteX26" fmla="*/ 665436 w 4542658"/>
              <a:gd name="connsiteY26" fmla="*/ 1249946 h 4144073"/>
              <a:gd name="connsiteX27" fmla="*/ 375033 w 4542658"/>
              <a:gd name="connsiteY27" fmla="*/ 2168291 h 4144073"/>
              <a:gd name="connsiteX28" fmla="*/ 133032 w 4542658"/>
              <a:gd name="connsiteY28" fmla="*/ 2291812 h 4144073"/>
              <a:gd name="connsiteX29" fmla="*/ 9340 w 4542658"/>
              <a:gd name="connsiteY29" fmla="*/ 2050142 h 4144073"/>
              <a:gd name="connsiteX30" fmla="*/ 299744 w 4542658"/>
              <a:gd name="connsiteY30" fmla="*/ 1137166 h 4144073"/>
              <a:gd name="connsiteX31" fmla="*/ 499732 w 4542658"/>
              <a:gd name="connsiteY31" fmla="*/ 1000376 h 4144073"/>
              <a:gd name="connsiteX32" fmla="*/ 2151030 w 4542658"/>
              <a:gd name="connsiteY32" fmla="*/ 726575 h 4144073"/>
              <a:gd name="connsiteX33" fmla="*/ 2189376 w 4542658"/>
              <a:gd name="connsiteY33" fmla="*/ 734475 h 4144073"/>
              <a:gd name="connsiteX34" fmla="*/ 2312856 w 4542658"/>
              <a:gd name="connsiteY34" fmla="*/ 976214 h 4144073"/>
              <a:gd name="connsiteX35" fmla="*/ 1410917 w 4542658"/>
              <a:gd name="connsiteY35" fmla="*/ 3844843 h 4144073"/>
              <a:gd name="connsiteX36" fmla="*/ 1169326 w 4542658"/>
              <a:gd name="connsiteY36" fmla="*/ 3973771 h 4144073"/>
              <a:gd name="connsiteX37" fmla="*/ 1045848 w 4542658"/>
              <a:gd name="connsiteY37" fmla="*/ 3732033 h 4144073"/>
              <a:gd name="connsiteX38" fmla="*/ 1947786 w 4542658"/>
              <a:gd name="connsiteY38" fmla="*/ 863403 h 4144073"/>
              <a:gd name="connsiteX39" fmla="*/ 2151030 w 4542658"/>
              <a:gd name="connsiteY39" fmla="*/ 726575 h 4144073"/>
              <a:gd name="connsiteX40" fmla="*/ 1109081 w 4542658"/>
              <a:gd name="connsiteY40" fmla="*/ 716038 h 4144073"/>
              <a:gd name="connsiteX41" fmla="*/ 1147423 w 4542658"/>
              <a:gd name="connsiteY41" fmla="*/ 723937 h 4144073"/>
              <a:gd name="connsiteX42" fmla="*/ 1276289 w 4542658"/>
              <a:gd name="connsiteY42" fmla="*/ 965626 h 4144073"/>
              <a:gd name="connsiteX43" fmla="*/ 733975 w 4542658"/>
              <a:gd name="connsiteY43" fmla="*/ 2678933 h 4144073"/>
              <a:gd name="connsiteX44" fmla="*/ 492350 w 4542658"/>
              <a:gd name="connsiteY44" fmla="*/ 2807833 h 4144073"/>
              <a:gd name="connsiteX45" fmla="*/ 368853 w 4542658"/>
              <a:gd name="connsiteY45" fmla="*/ 2566144 h 4144073"/>
              <a:gd name="connsiteX46" fmla="*/ 911167 w 4542658"/>
              <a:gd name="connsiteY46" fmla="*/ 852838 h 4144073"/>
              <a:gd name="connsiteX47" fmla="*/ 1109081 w 4542658"/>
              <a:gd name="connsiteY47" fmla="*/ 716038 h 4144073"/>
              <a:gd name="connsiteX48" fmla="*/ 3741003 w 4542658"/>
              <a:gd name="connsiteY48" fmla="*/ 667880 h 4144073"/>
              <a:gd name="connsiteX49" fmla="*/ 3779393 w 4542658"/>
              <a:gd name="connsiteY49" fmla="*/ 675789 h 4144073"/>
              <a:gd name="connsiteX50" fmla="*/ 3903016 w 4542658"/>
              <a:gd name="connsiteY50" fmla="*/ 917434 h 4144073"/>
              <a:gd name="connsiteX51" fmla="*/ 3112904 w 4542658"/>
              <a:gd name="connsiteY51" fmla="*/ 3430535 h 4144073"/>
              <a:gd name="connsiteX52" fmla="*/ 2871034 w 4542658"/>
              <a:gd name="connsiteY52" fmla="*/ 3554043 h 4144073"/>
              <a:gd name="connsiteX53" fmla="*/ 2742035 w 4542658"/>
              <a:gd name="connsiteY53" fmla="*/ 3312399 h 4144073"/>
              <a:gd name="connsiteX54" fmla="*/ 3537522 w 4542658"/>
              <a:gd name="connsiteY54" fmla="*/ 799295 h 4144073"/>
              <a:gd name="connsiteX55" fmla="*/ 3741003 w 4542658"/>
              <a:gd name="connsiteY55" fmla="*/ 667880 h 4144073"/>
              <a:gd name="connsiteX56" fmla="*/ 2719880 w 4542658"/>
              <a:gd name="connsiteY56" fmla="*/ 586656 h 4144073"/>
              <a:gd name="connsiteX57" fmla="*/ 2758192 w 4542658"/>
              <a:gd name="connsiteY57" fmla="*/ 594555 h 4144073"/>
              <a:gd name="connsiteX58" fmla="*/ 2881564 w 4542658"/>
              <a:gd name="connsiteY58" fmla="*/ 836246 h 4144073"/>
              <a:gd name="connsiteX59" fmla="*/ 2162792 w 4542658"/>
              <a:gd name="connsiteY59" fmla="*/ 3129617 h 4144073"/>
              <a:gd name="connsiteX60" fmla="*/ 1921412 w 4542658"/>
              <a:gd name="connsiteY60" fmla="*/ 3253148 h 4144073"/>
              <a:gd name="connsiteX61" fmla="*/ 1792677 w 4542658"/>
              <a:gd name="connsiteY61" fmla="*/ 3011457 h 4144073"/>
              <a:gd name="connsiteX62" fmla="*/ 2516814 w 4542658"/>
              <a:gd name="connsiteY62" fmla="*/ 723457 h 4144073"/>
              <a:gd name="connsiteX63" fmla="*/ 2719880 w 4542658"/>
              <a:gd name="connsiteY63" fmla="*/ 586656 h 4144073"/>
              <a:gd name="connsiteX64" fmla="*/ 1822929 w 4542658"/>
              <a:gd name="connsiteY64" fmla="*/ 685 h 4144073"/>
              <a:gd name="connsiteX65" fmla="*/ 1899128 w 4542658"/>
              <a:gd name="connsiteY65" fmla="*/ 9329 h 4144073"/>
              <a:gd name="connsiteX66" fmla="*/ 2022521 w 4542658"/>
              <a:gd name="connsiteY66" fmla="*/ 251042 h 4144073"/>
              <a:gd name="connsiteX67" fmla="*/ 1030012 w 4542658"/>
              <a:gd name="connsiteY67" fmla="*/ 3409430 h 4144073"/>
              <a:gd name="connsiteX68" fmla="*/ 788592 w 4542658"/>
              <a:gd name="connsiteY68" fmla="*/ 3532972 h 4144073"/>
              <a:gd name="connsiteX69" fmla="*/ 665200 w 4542658"/>
              <a:gd name="connsiteY69" fmla="*/ 3291259 h 4144073"/>
              <a:gd name="connsiteX70" fmla="*/ 1657707 w 4542658"/>
              <a:gd name="connsiteY70" fmla="*/ 132871 h 4144073"/>
              <a:gd name="connsiteX71" fmla="*/ 1822929 w 4542658"/>
              <a:gd name="connsiteY71" fmla="*/ 685 h 414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542658" h="4144073">
                <a:moveTo>
                  <a:pt x="4368718" y="1978249"/>
                </a:moveTo>
                <a:cubicBezTo>
                  <a:pt x="4381470" y="1979528"/>
                  <a:pt x="4394296" y="1982129"/>
                  <a:pt x="4407038" y="1986156"/>
                </a:cubicBezTo>
                <a:cubicBezTo>
                  <a:pt x="4508970" y="2018371"/>
                  <a:pt x="4562620" y="2125754"/>
                  <a:pt x="4535795" y="2227768"/>
                </a:cubicBezTo>
                <a:lnTo>
                  <a:pt x="4106602" y="3591534"/>
                </a:lnTo>
                <a:cubicBezTo>
                  <a:pt x="4074414" y="3693547"/>
                  <a:pt x="3967116" y="3747239"/>
                  <a:pt x="3865182" y="3715024"/>
                </a:cubicBezTo>
                <a:cubicBezTo>
                  <a:pt x="3763249" y="3682808"/>
                  <a:pt x="3709600" y="3575425"/>
                  <a:pt x="3736425" y="3473411"/>
                </a:cubicBezTo>
                <a:cubicBezTo>
                  <a:pt x="4165617" y="2109646"/>
                  <a:pt x="4165617" y="2109646"/>
                  <a:pt x="4165617" y="2109646"/>
                </a:cubicBezTo>
                <a:cubicBezTo>
                  <a:pt x="4193782" y="2025083"/>
                  <a:pt x="4279453" y="1969293"/>
                  <a:pt x="4368718" y="1978249"/>
                </a:cubicBezTo>
                <a:close/>
                <a:moveTo>
                  <a:pt x="3992159" y="1396816"/>
                </a:moveTo>
                <a:cubicBezTo>
                  <a:pt x="4017075" y="1394716"/>
                  <a:pt x="4042914" y="1397403"/>
                  <a:pt x="4068416" y="1405461"/>
                </a:cubicBezTo>
                <a:cubicBezTo>
                  <a:pt x="4170429" y="1432324"/>
                  <a:pt x="4224120" y="1545150"/>
                  <a:pt x="4191905" y="1641857"/>
                </a:cubicBezTo>
                <a:lnTo>
                  <a:pt x="3450974" y="4011173"/>
                </a:lnTo>
                <a:cubicBezTo>
                  <a:pt x="3418759" y="4113253"/>
                  <a:pt x="3311377" y="4166979"/>
                  <a:pt x="3209365" y="4134743"/>
                </a:cubicBezTo>
                <a:cubicBezTo>
                  <a:pt x="3107353" y="4107880"/>
                  <a:pt x="3053662" y="4000428"/>
                  <a:pt x="3085876" y="3898349"/>
                </a:cubicBezTo>
                <a:cubicBezTo>
                  <a:pt x="3826809" y="1529031"/>
                  <a:pt x="3826809" y="1529031"/>
                  <a:pt x="3826809" y="1529031"/>
                </a:cubicBezTo>
                <a:cubicBezTo>
                  <a:pt x="3850969" y="1452472"/>
                  <a:pt x="3917412" y="1403111"/>
                  <a:pt x="3992159" y="1396816"/>
                </a:cubicBezTo>
                <a:close/>
                <a:moveTo>
                  <a:pt x="3042684" y="1097414"/>
                </a:moveTo>
                <a:cubicBezTo>
                  <a:pt x="3067618" y="1095317"/>
                  <a:pt x="3093476" y="1098002"/>
                  <a:pt x="3118998" y="1106056"/>
                </a:cubicBezTo>
                <a:cubicBezTo>
                  <a:pt x="3221085" y="1138270"/>
                  <a:pt x="3274814" y="1245652"/>
                  <a:pt x="3242576" y="1347664"/>
                </a:cubicBezTo>
                <a:lnTo>
                  <a:pt x="2544085" y="3570472"/>
                </a:lnTo>
                <a:cubicBezTo>
                  <a:pt x="2511847" y="3667116"/>
                  <a:pt x="2404386" y="3726177"/>
                  <a:pt x="2302299" y="3693962"/>
                </a:cubicBezTo>
                <a:cubicBezTo>
                  <a:pt x="2205584" y="3661747"/>
                  <a:pt x="2146482" y="3554365"/>
                  <a:pt x="2178720" y="3452352"/>
                </a:cubicBezTo>
                <a:cubicBezTo>
                  <a:pt x="2877212" y="1229545"/>
                  <a:pt x="2877212" y="1229545"/>
                  <a:pt x="2877212" y="1229545"/>
                </a:cubicBezTo>
                <a:cubicBezTo>
                  <a:pt x="2901390" y="1153035"/>
                  <a:pt x="2967881" y="1103707"/>
                  <a:pt x="3042684" y="1097414"/>
                </a:cubicBezTo>
                <a:close/>
                <a:moveTo>
                  <a:pt x="499732" y="1000376"/>
                </a:moveTo>
                <a:cubicBezTo>
                  <a:pt x="512000" y="1001646"/>
                  <a:pt x="524267" y="1004247"/>
                  <a:pt x="536367" y="1008275"/>
                </a:cubicBezTo>
                <a:cubicBezTo>
                  <a:pt x="638547" y="1040497"/>
                  <a:pt x="697702" y="1147907"/>
                  <a:pt x="665436" y="1249946"/>
                </a:cubicBezTo>
                <a:lnTo>
                  <a:pt x="375033" y="2168291"/>
                </a:lnTo>
                <a:cubicBezTo>
                  <a:pt x="342766" y="2264960"/>
                  <a:pt x="235209" y="2324034"/>
                  <a:pt x="133032" y="2291812"/>
                </a:cubicBezTo>
                <a:cubicBezTo>
                  <a:pt x="30852" y="2259589"/>
                  <a:pt x="-22926" y="2152180"/>
                  <a:pt x="9340" y="2050142"/>
                </a:cubicBezTo>
                <a:cubicBezTo>
                  <a:pt x="299744" y="1137166"/>
                  <a:pt x="299744" y="1137166"/>
                  <a:pt x="299744" y="1137166"/>
                </a:cubicBezTo>
                <a:cubicBezTo>
                  <a:pt x="327977" y="1047882"/>
                  <a:pt x="413854" y="991493"/>
                  <a:pt x="499732" y="1000376"/>
                </a:cubicBezTo>
                <a:close/>
                <a:moveTo>
                  <a:pt x="2151030" y="726575"/>
                </a:moveTo>
                <a:cubicBezTo>
                  <a:pt x="2163792" y="727844"/>
                  <a:pt x="2176626" y="730447"/>
                  <a:pt x="2189376" y="734475"/>
                </a:cubicBezTo>
                <a:cubicBezTo>
                  <a:pt x="2291382" y="766707"/>
                  <a:pt x="2345068" y="874146"/>
                  <a:pt x="2312856" y="976214"/>
                </a:cubicBezTo>
                <a:lnTo>
                  <a:pt x="1410917" y="3844843"/>
                </a:lnTo>
                <a:cubicBezTo>
                  <a:pt x="1378705" y="3946911"/>
                  <a:pt x="1271332" y="4006003"/>
                  <a:pt x="1169326" y="3973771"/>
                </a:cubicBezTo>
                <a:cubicBezTo>
                  <a:pt x="1072691" y="3941539"/>
                  <a:pt x="1013636" y="3834100"/>
                  <a:pt x="1045848" y="3732033"/>
                </a:cubicBezTo>
                <a:cubicBezTo>
                  <a:pt x="1947786" y="863403"/>
                  <a:pt x="1947786" y="863403"/>
                  <a:pt x="1947786" y="863403"/>
                </a:cubicBezTo>
                <a:cubicBezTo>
                  <a:pt x="1975972" y="774094"/>
                  <a:pt x="2061703" y="717688"/>
                  <a:pt x="2151030" y="726575"/>
                </a:cubicBezTo>
                <a:close/>
                <a:moveTo>
                  <a:pt x="1109081" y="716038"/>
                </a:moveTo>
                <a:cubicBezTo>
                  <a:pt x="1121834" y="717308"/>
                  <a:pt x="1134671" y="719909"/>
                  <a:pt x="1147423" y="723937"/>
                </a:cubicBezTo>
                <a:cubicBezTo>
                  <a:pt x="1249442" y="756162"/>
                  <a:pt x="1308506" y="863580"/>
                  <a:pt x="1276289" y="965626"/>
                </a:cubicBezTo>
                <a:lnTo>
                  <a:pt x="733975" y="2678933"/>
                </a:lnTo>
                <a:cubicBezTo>
                  <a:pt x="701758" y="2780979"/>
                  <a:pt x="594369" y="2840058"/>
                  <a:pt x="492350" y="2807833"/>
                </a:cubicBezTo>
                <a:cubicBezTo>
                  <a:pt x="395700" y="2775608"/>
                  <a:pt x="336636" y="2668190"/>
                  <a:pt x="368853" y="2566144"/>
                </a:cubicBezTo>
                <a:cubicBezTo>
                  <a:pt x="911167" y="852838"/>
                  <a:pt x="911167" y="852838"/>
                  <a:pt x="911167" y="852838"/>
                </a:cubicBezTo>
                <a:cubicBezTo>
                  <a:pt x="934659" y="763547"/>
                  <a:pt x="1019815" y="707153"/>
                  <a:pt x="1109081" y="716038"/>
                </a:cubicBezTo>
                <a:close/>
                <a:moveTo>
                  <a:pt x="3741003" y="667880"/>
                </a:moveTo>
                <a:cubicBezTo>
                  <a:pt x="3753778" y="669161"/>
                  <a:pt x="3766628" y="671762"/>
                  <a:pt x="3779393" y="675789"/>
                </a:cubicBezTo>
                <a:cubicBezTo>
                  <a:pt x="3876142" y="708009"/>
                  <a:pt x="3935265" y="815406"/>
                  <a:pt x="3903016" y="917434"/>
                </a:cubicBezTo>
                <a:lnTo>
                  <a:pt x="3112904" y="3430535"/>
                </a:lnTo>
                <a:cubicBezTo>
                  <a:pt x="3080655" y="3527193"/>
                  <a:pt x="2973157" y="3586263"/>
                  <a:pt x="2871034" y="3554043"/>
                </a:cubicBezTo>
                <a:cubicBezTo>
                  <a:pt x="2768911" y="3521824"/>
                  <a:pt x="2715161" y="3414426"/>
                  <a:pt x="2742035" y="3312399"/>
                </a:cubicBezTo>
                <a:cubicBezTo>
                  <a:pt x="3537522" y="799295"/>
                  <a:pt x="3537522" y="799295"/>
                  <a:pt x="3537522" y="799295"/>
                </a:cubicBezTo>
                <a:cubicBezTo>
                  <a:pt x="3565740" y="714720"/>
                  <a:pt x="3651571" y="658924"/>
                  <a:pt x="3741003" y="667880"/>
                </a:cubicBezTo>
                <a:close/>
                <a:moveTo>
                  <a:pt x="2719880" y="586656"/>
                </a:moveTo>
                <a:cubicBezTo>
                  <a:pt x="2732630" y="587926"/>
                  <a:pt x="2745452" y="590527"/>
                  <a:pt x="2758192" y="594555"/>
                </a:cubicBezTo>
                <a:cubicBezTo>
                  <a:pt x="2854744" y="626781"/>
                  <a:pt x="2913748" y="734198"/>
                  <a:pt x="2881564" y="836246"/>
                </a:cubicBezTo>
                <a:lnTo>
                  <a:pt x="2162792" y="3129617"/>
                </a:lnTo>
                <a:cubicBezTo>
                  <a:pt x="2130608" y="3231665"/>
                  <a:pt x="2023328" y="3285373"/>
                  <a:pt x="1921412" y="3253148"/>
                </a:cubicBezTo>
                <a:cubicBezTo>
                  <a:pt x="1819497" y="3220922"/>
                  <a:pt x="1765858" y="3113505"/>
                  <a:pt x="1792677" y="3011457"/>
                </a:cubicBezTo>
                <a:cubicBezTo>
                  <a:pt x="2516814" y="723457"/>
                  <a:pt x="2516814" y="723457"/>
                  <a:pt x="2516814" y="723457"/>
                </a:cubicBezTo>
                <a:cubicBezTo>
                  <a:pt x="2544974" y="634166"/>
                  <a:pt x="2630631" y="577771"/>
                  <a:pt x="2719880" y="586656"/>
                </a:cubicBezTo>
                <a:close/>
                <a:moveTo>
                  <a:pt x="1822929" y="685"/>
                </a:moveTo>
                <a:cubicBezTo>
                  <a:pt x="1847826" y="-1413"/>
                  <a:pt x="1873644" y="1272"/>
                  <a:pt x="1899128" y="9329"/>
                </a:cubicBezTo>
                <a:cubicBezTo>
                  <a:pt x="1995696" y="41557"/>
                  <a:pt x="2054709" y="148985"/>
                  <a:pt x="2022521" y="251042"/>
                </a:cubicBezTo>
                <a:lnTo>
                  <a:pt x="1030012" y="3409430"/>
                </a:lnTo>
                <a:cubicBezTo>
                  <a:pt x="997824" y="3511486"/>
                  <a:pt x="890526" y="3565201"/>
                  <a:pt x="788592" y="3532972"/>
                </a:cubicBezTo>
                <a:cubicBezTo>
                  <a:pt x="686659" y="3500744"/>
                  <a:pt x="633010" y="3393315"/>
                  <a:pt x="665200" y="3291259"/>
                </a:cubicBezTo>
                <a:cubicBezTo>
                  <a:pt x="1657707" y="132871"/>
                  <a:pt x="1657707" y="132871"/>
                  <a:pt x="1657707" y="132871"/>
                </a:cubicBezTo>
                <a:cubicBezTo>
                  <a:pt x="1681849" y="56329"/>
                  <a:pt x="1748240" y="6980"/>
                  <a:pt x="1822929" y="685"/>
                </a:cubicBez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Tree>
    <p:extLst>
      <p:ext uri="{BB962C8B-B14F-4D97-AF65-F5344CB8AC3E}">
        <p14:creationId xmlns:p14="http://schemas.microsoft.com/office/powerpoint/2010/main" val="16326304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C972E8D6-B9D0-A0DD-9C17-53C72E8E9EDD}"/>
              </a:ext>
            </a:extLst>
          </p:cNvPr>
          <p:cNvSpPr>
            <a:spLocks noGrp="1"/>
          </p:cNvSpPr>
          <p:nvPr>
            <p:ph type="pic" sz="quarter" idx="13"/>
          </p:nvPr>
        </p:nvSpPr>
        <p:spPr>
          <a:xfrm>
            <a:off x="4002212" y="2207820"/>
            <a:ext cx="5056747" cy="3190805"/>
          </a:xfrm>
          <a:custGeom>
            <a:avLst/>
            <a:gdLst>
              <a:gd name="connsiteX0" fmla="*/ 0 w 5056747"/>
              <a:gd name="connsiteY0" fmla="*/ 0 h 3190805"/>
              <a:gd name="connsiteX1" fmla="*/ 5056747 w 5056747"/>
              <a:gd name="connsiteY1" fmla="*/ 0 h 3190805"/>
              <a:gd name="connsiteX2" fmla="*/ 5056747 w 5056747"/>
              <a:gd name="connsiteY2" fmla="*/ 3190805 h 3190805"/>
              <a:gd name="connsiteX3" fmla="*/ 0 w 5056747"/>
              <a:gd name="connsiteY3" fmla="*/ 3190805 h 3190805"/>
            </a:gdLst>
            <a:ahLst/>
            <a:cxnLst>
              <a:cxn ang="0">
                <a:pos x="connsiteX0" y="connsiteY0"/>
              </a:cxn>
              <a:cxn ang="0">
                <a:pos x="connsiteX1" y="connsiteY1"/>
              </a:cxn>
              <a:cxn ang="0">
                <a:pos x="connsiteX2" y="connsiteY2"/>
              </a:cxn>
              <a:cxn ang="0">
                <a:pos x="connsiteX3" y="connsiteY3"/>
              </a:cxn>
            </a:cxnLst>
            <a:rect l="l" t="t" r="r" b="b"/>
            <a:pathLst>
              <a:path w="5056747" h="3190805">
                <a:moveTo>
                  <a:pt x="0" y="0"/>
                </a:moveTo>
                <a:lnTo>
                  <a:pt x="5056747" y="0"/>
                </a:lnTo>
                <a:lnTo>
                  <a:pt x="5056747" y="3190805"/>
                </a:lnTo>
                <a:lnTo>
                  <a:pt x="0" y="3190805"/>
                </a:ln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
        <p:nvSpPr>
          <p:cNvPr id="21" name="Picture Placeholder 20">
            <a:extLst>
              <a:ext uri="{FF2B5EF4-FFF2-40B4-BE49-F238E27FC236}">
                <a16:creationId xmlns:a16="http://schemas.microsoft.com/office/drawing/2014/main" id="{D3B9C261-001A-D1A0-EC01-90E307CA6869}"/>
              </a:ext>
            </a:extLst>
          </p:cNvPr>
          <p:cNvSpPr>
            <a:spLocks noGrp="1"/>
          </p:cNvSpPr>
          <p:nvPr>
            <p:ph type="pic" sz="quarter" idx="12"/>
          </p:nvPr>
        </p:nvSpPr>
        <p:spPr>
          <a:xfrm>
            <a:off x="2271347" y="3152951"/>
            <a:ext cx="2063483" cy="2731315"/>
          </a:xfrm>
          <a:custGeom>
            <a:avLst/>
            <a:gdLst>
              <a:gd name="connsiteX0" fmla="*/ 68107 w 2063483"/>
              <a:gd name="connsiteY0" fmla="*/ 0 h 2731315"/>
              <a:gd name="connsiteX1" fmla="*/ 1995376 w 2063483"/>
              <a:gd name="connsiteY1" fmla="*/ 0 h 2731315"/>
              <a:gd name="connsiteX2" fmla="*/ 2063483 w 2063483"/>
              <a:gd name="connsiteY2" fmla="*/ 68827 h 2731315"/>
              <a:gd name="connsiteX3" fmla="*/ 2063483 w 2063483"/>
              <a:gd name="connsiteY3" fmla="*/ 2663213 h 2731315"/>
              <a:gd name="connsiteX4" fmla="*/ 1995376 w 2063483"/>
              <a:gd name="connsiteY4" fmla="*/ 2731315 h 2731315"/>
              <a:gd name="connsiteX5" fmla="*/ 68107 w 2063483"/>
              <a:gd name="connsiteY5" fmla="*/ 2731315 h 2731315"/>
              <a:gd name="connsiteX6" fmla="*/ 0 w 2063483"/>
              <a:gd name="connsiteY6" fmla="*/ 2663213 h 2731315"/>
              <a:gd name="connsiteX7" fmla="*/ 0 w 2063483"/>
              <a:gd name="connsiteY7" fmla="*/ 68827 h 2731315"/>
              <a:gd name="connsiteX8" fmla="*/ 68107 w 2063483"/>
              <a:gd name="connsiteY8" fmla="*/ 0 h 273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3483" h="2731315">
                <a:moveTo>
                  <a:pt x="68107" y="0"/>
                </a:moveTo>
                <a:lnTo>
                  <a:pt x="1995376" y="0"/>
                </a:lnTo>
                <a:cubicBezTo>
                  <a:pt x="2033052" y="0"/>
                  <a:pt x="2063483" y="30429"/>
                  <a:pt x="2063483" y="68827"/>
                </a:cubicBezTo>
                <a:lnTo>
                  <a:pt x="2063483" y="2663213"/>
                </a:lnTo>
                <a:cubicBezTo>
                  <a:pt x="2063483" y="2700886"/>
                  <a:pt x="2033052" y="2731315"/>
                  <a:pt x="1995376" y="2731315"/>
                </a:cubicBezTo>
                <a:lnTo>
                  <a:pt x="68107" y="2731315"/>
                </a:lnTo>
                <a:cubicBezTo>
                  <a:pt x="30431" y="2731315"/>
                  <a:pt x="0" y="2700886"/>
                  <a:pt x="0" y="2663213"/>
                </a:cubicBezTo>
                <a:lnTo>
                  <a:pt x="0" y="68827"/>
                </a:lnTo>
                <a:cubicBezTo>
                  <a:pt x="0" y="30429"/>
                  <a:pt x="30431" y="0"/>
                  <a:pt x="68107" y="0"/>
                </a:cubicBez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
        <p:nvSpPr>
          <p:cNvPr id="20" name="Picture Placeholder 19">
            <a:extLst>
              <a:ext uri="{FF2B5EF4-FFF2-40B4-BE49-F238E27FC236}">
                <a16:creationId xmlns:a16="http://schemas.microsoft.com/office/drawing/2014/main" id="{B142C349-76B9-6788-A1DB-3840A537E857}"/>
              </a:ext>
            </a:extLst>
          </p:cNvPr>
          <p:cNvSpPr>
            <a:spLocks noGrp="1"/>
          </p:cNvSpPr>
          <p:nvPr>
            <p:ph type="pic" sz="quarter" idx="11"/>
          </p:nvPr>
        </p:nvSpPr>
        <p:spPr>
          <a:xfrm>
            <a:off x="8863628" y="3688203"/>
            <a:ext cx="1016186" cy="2217116"/>
          </a:xfrm>
          <a:custGeom>
            <a:avLst/>
            <a:gdLst>
              <a:gd name="connsiteX0" fmla="*/ 86516 w 1016186"/>
              <a:gd name="connsiteY0" fmla="*/ 0 h 2217116"/>
              <a:gd name="connsiteX1" fmla="*/ 929670 w 1016186"/>
              <a:gd name="connsiteY1" fmla="*/ 0 h 2217116"/>
              <a:gd name="connsiteX2" fmla="*/ 1016186 w 1016186"/>
              <a:gd name="connsiteY2" fmla="*/ 86529 h 2217116"/>
              <a:gd name="connsiteX3" fmla="*/ 1016186 w 1016186"/>
              <a:gd name="connsiteY3" fmla="*/ 2129828 h 2217116"/>
              <a:gd name="connsiteX4" fmla="*/ 929670 w 1016186"/>
              <a:gd name="connsiteY4" fmla="*/ 2217116 h 2217116"/>
              <a:gd name="connsiteX5" fmla="*/ 86516 w 1016186"/>
              <a:gd name="connsiteY5" fmla="*/ 2217116 h 2217116"/>
              <a:gd name="connsiteX6" fmla="*/ 0 w 1016186"/>
              <a:gd name="connsiteY6" fmla="*/ 2129828 h 2217116"/>
              <a:gd name="connsiteX7" fmla="*/ 0 w 1016186"/>
              <a:gd name="connsiteY7" fmla="*/ 86529 h 2217116"/>
              <a:gd name="connsiteX8" fmla="*/ 86516 w 1016186"/>
              <a:gd name="connsiteY8" fmla="*/ 0 h 221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6186" h="2217116">
                <a:moveTo>
                  <a:pt x="86516" y="0"/>
                </a:moveTo>
                <a:lnTo>
                  <a:pt x="929670" y="0"/>
                </a:lnTo>
                <a:cubicBezTo>
                  <a:pt x="977481" y="0"/>
                  <a:pt x="1016186" y="38711"/>
                  <a:pt x="1016186" y="86529"/>
                </a:cubicBezTo>
                <a:lnTo>
                  <a:pt x="1016186" y="2129828"/>
                </a:lnTo>
                <a:cubicBezTo>
                  <a:pt x="1016186" y="2177647"/>
                  <a:pt x="977481" y="2217116"/>
                  <a:pt x="929670" y="2217116"/>
                </a:cubicBezTo>
                <a:lnTo>
                  <a:pt x="86516" y="2217116"/>
                </a:lnTo>
                <a:cubicBezTo>
                  <a:pt x="38705" y="2217116"/>
                  <a:pt x="0" y="2177647"/>
                  <a:pt x="0" y="2129828"/>
                </a:cubicBezTo>
                <a:lnTo>
                  <a:pt x="0" y="86529"/>
                </a:lnTo>
                <a:cubicBezTo>
                  <a:pt x="0" y="38711"/>
                  <a:pt x="38705" y="0"/>
                  <a:pt x="86516" y="0"/>
                </a:cubicBez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Tree>
    <p:extLst>
      <p:ext uri="{BB962C8B-B14F-4D97-AF65-F5344CB8AC3E}">
        <p14:creationId xmlns:p14="http://schemas.microsoft.com/office/powerpoint/2010/main" val="3029646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5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D08A1F5-AF57-053F-4403-FD174EF4F55B}"/>
              </a:ext>
            </a:extLst>
          </p:cNvPr>
          <p:cNvSpPr>
            <a:spLocks noGrp="1"/>
          </p:cNvSpPr>
          <p:nvPr>
            <p:ph type="pic" sz="quarter" idx="13"/>
          </p:nvPr>
        </p:nvSpPr>
        <p:spPr>
          <a:xfrm>
            <a:off x="6557963" y="2636044"/>
            <a:ext cx="1568768" cy="1963577"/>
          </a:xfrm>
          <a:custGeom>
            <a:avLst/>
            <a:gdLst>
              <a:gd name="connsiteX0" fmla="*/ 0 w 1568768"/>
              <a:gd name="connsiteY0" fmla="*/ 0 h 1963577"/>
              <a:gd name="connsiteX1" fmla="*/ 1568768 w 1568768"/>
              <a:gd name="connsiteY1" fmla="*/ 0 h 1963577"/>
              <a:gd name="connsiteX2" fmla="*/ 1568768 w 1568768"/>
              <a:gd name="connsiteY2" fmla="*/ 1963577 h 1963577"/>
              <a:gd name="connsiteX3" fmla="*/ 0 w 1568768"/>
              <a:gd name="connsiteY3" fmla="*/ 1963577 h 1963577"/>
            </a:gdLst>
            <a:ahLst/>
            <a:cxnLst>
              <a:cxn ang="0">
                <a:pos x="connsiteX0" y="connsiteY0"/>
              </a:cxn>
              <a:cxn ang="0">
                <a:pos x="connsiteX1" y="connsiteY1"/>
              </a:cxn>
              <a:cxn ang="0">
                <a:pos x="connsiteX2" y="connsiteY2"/>
              </a:cxn>
              <a:cxn ang="0">
                <a:pos x="connsiteX3" y="connsiteY3"/>
              </a:cxn>
            </a:cxnLst>
            <a:rect l="l" t="t" r="r" b="b"/>
            <a:pathLst>
              <a:path w="1568768" h="1963577">
                <a:moveTo>
                  <a:pt x="0" y="0"/>
                </a:moveTo>
                <a:lnTo>
                  <a:pt x="1568768" y="0"/>
                </a:lnTo>
                <a:lnTo>
                  <a:pt x="1568768" y="1963577"/>
                </a:lnTo>
                <a:lnTo>
                  <a:pt x="0" y="1963577"/>
                </a:ln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Tree>
    <p:extLst>
      <p:ext uri="{BB962C8B-B14F-4D97-AF65-F5344CB8AC3E}">
        <p14:creationId xmlns:p14="http://schemas.microsoft.com/office/powerpoint/2010/main" val="3823718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6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8A9C33-9406-316B-3BCA-A45D9E23871F}"/>
              </a:ext>
            </a:extLst>
          </p:cNvPr>
          <p:cNvSpPr>
            <a:spLocks noGrp="1"/>
          </p:cNvSpPr>
          <p:nvPr>
            <p:ph type="pic" sz="quarter" idx="13"/>
          </p:nvPr>
        </p:nvSpPr>
        <p:spPr>
          <a:xfrm>
            <a:off x="6655594" y="2181225"/>
            <a:ext cx="1385888" cy="1993831"/>
          </a:xfrm>
          <a:custGeom>
            <a:avLst/>
            <a:gdLst>
              <a:gd name="connsiteX0" fmla="*/ 303553 w 1466506"/>
              <a:gd name="connsiteY0" fmla="*/ 0 h 2063067"/>
              <a:gd name="connsiteX1" fmla="*/ 1466506 w 1466506"/>
              <a:gd name="connsiteY1" fmla="*/ 24903 h 2063067"/>
              <a:gd name="connsiteX2" fmla="*/ 1152319 w 1466506"/>
              <a:gd name="connsiteY2" fmla="*/ 2063067 h 2063067"/>
              <a:gd name="connsiteX3" fmla="*/ 0 w 1466506"/>
              <a:gd name="connsiteY3" fmla="*/ 1921208 h 2063067"/>
              <a:gd name="connsiteX4" fmla="*/ 303553 w 1466506"/>
              <a:gd name="connsiteY4" fmla="*/ 0 h 2063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506" h="2063067">
                <a:moveTo>
                  <a:pt x="303553" y="0"/>
                </a:moveTo>
                <a:lnTo>
                  <a:pt x="1466506" y="24903"/>
                </a:lnTo>
                <a:cubicBezTo>
                  <a:pt x="1356461" y="713152"/>
                  <a:pt x="1262364" y="1374819"/>
                  <a:pt x="1152319" y="2063067"/>
                </a:cubicBezTo>
                <a:lnTo>
                  <a:pt x="0" y="1921208"/>
                </a:lnTo>
                <a:cubicBezTo>
                  <a:pt x="101184" y="1286122"/>
                  <a:pt x="202369" y="635087"/>
                  <a:pt x="303553" y="0"/>
                </a:cubicBez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Tree>
    <p:extLst>
      <p:ext uri="{BB962C8B-B14F-4D97-AF65-F5344CB8AC3E}">
        <p14:creationId xmlns:p14="http://schemas.microsoft.com/office/powerpoint/2010/main" val="29652143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1582E17-5ABE-6164-D88F-AE5980E766A8}"/>
              </a:ext>
            </a:extLst>
          </p:cNvPr>
          <p:cNvSpPr>
            <a:spLocks noGrp="1"/>
          </p:cNvSpPr>
          <p:nvPr>
            <p:ph type="pic" sz="quarter" idx="13"/>
          </p:nvPr>
        </p:nvSpPr>
        <p:spPr>
          <a:xfrm>
            <a:off x="5946882" y="2087720"/>
            <a:ext cx="1665974" cy="2965293"/>
          </a:xfrm>
          <a:custGeom>
            <a:avLst/>
            <a:gdLst>
              <a:gd name="connsiteX0" fmla="*/ 0 w 1665974"/>
              <a:gd name="connsiteY0" fmla="*/ 0 h 2965293"/>
              <a:gd name="connsiteX1" fmla="*/ 1665974 w 1665974"/>
              <a:gd name="connsiteY1" fmla="*/ 0 h 2965293"/>
              <a:gd name="connsiteX2" fmla="*/ 1665974 w 1665974"/>
              <a:gd name="connsiteY2" fmla="*/ 2965293 h 2965293"/>
              <a:gd name="connsiteX3" fmla="*/ 0 w 1665974"/>
              <a:gd name="connsiteY3" fmla="*/ 2965293 h 2965293"/>
            </a:gdLst>
            <a:ahLst/>
            <a:cxnLst>
              <a:cxn ang="0">
                <a:pos x="connsiteX0" y="connsiteY0"/>
              </a:cxn>
              <a:cxn ang="0">
                <a:pos x="connsiteX1" y="connsiteY1"/>
              </a:cxn>
              <a:cxn ang="0">
                <a:pos x="connsiteX2" y="connsiteY2"/>
              </a:cxn>
              <a:cxn ang="0">
                <a:pos x="connsiteX3" y="connsiteY3"/>
              </a:cxn>
            </a:cxnLst>
            <a:rect l="l" t="t" r="r" b="b"/>
            <a:pathLst>
              <a:path w="1665974" h="2965293">
                <a:moveTo>
                  <a:pt x="0" y="0"/>
                </a:moveTo>
                <a:lnTo>
                  <a:pt x="1665974" y="0"/>
                </a:lnTo>
                <a:lnTo>
                  <a:pt x="1665974" y="2965293"/>
                </a:lnTo>
                <a:lnTo>
                  <a:pt x="0" y="2965293"/>
                </a:ln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
        <p:nvSpPr>
          <p:cNvPr id="8" name="Picture Placeholder 7">
            <a:extLst>
              <a:ext uri="{FF2B5EF4-FFF2-40B4-BE49-F238E27FC236}">
                <a16:creationId xmlns:a16="http://schemas.microsoft.com/office/drawing/2014/main" id="{69B1366E-5E78-8C2C-9A7C-6FEB965D867B}"/>
              </a:ext>
            </a:extLst>
          </p:cNvPr>
          <p:cNvSpPr>
            <a:spLocks noGrp="1"/>
          </p:cNvSpPr>
          <p:nvPr>
            <p:ph type="pic" sz="quarter" idx="14"/>
          </p:nvPr>
        </p:nvSpPr>
        <p:spPr>
          <a:xfrm>
            <a:off x="8744502" y="1815360"/>
            <a:ext cx="4653998" cy="3486890"/>
          </a:xfrm>
          <a:custGeom>
            <a:avLst/>
            <a:gdLst>
              <a:gd name="connsiteX0" fmla="*/ 0 w 4653998"/>
              <a:gd name="connsiteY0" fmla="*/ 0 h 3486890"/>
              <a:gd name="connsiteX1" fmla="*/ 4653998 w 4653998"/>
              <a:gd name="connsiteY1" fmla="*/ 0 h 3486890"/>
              <a:gd name="connsiteX2" fmla="*/ 4653998 w 4653998"/>
              <a:gd name="connsiteY2" fmla="*/ 3486890 h 3486890"/>
              <a:gd name="connsiteX3" fmla="*/ 0 w 4653998"/>
              <a:gd name="connsiteY3" fmla="*/ 3486890 h 3486890"/>
            </a:gdLst>
            <a:ahLst/>
            <a:cxnLst>
              <a:cxn ang="0">
                <a:pos x="connsiteX0" y="connsiteY0"/>
              </a:cxn>
              <a:cxn ang="0">
                <a:pos x="connsiteX1" y="connsiteY1"/>
              </a:cxn>
              <a:cxn ang="0">
                <a:pos x="connsiteX2" y="connsiteY2"/>
              </a:cxn>
              <a:cxn ang="0">
                <a:pos x="connsiteX3" y="connsiteY3"/>
              </a:cxn>
            </a:cxnLst>
            <a:rect l="l" t="t" r="r" b="b"/>
            <a:pathLst>
              <a:path w="4653998" h="3486890">
                <a:moveTo>
                  <a:pt x="0" y="0"/>
                </a:moveTo>
                <a:lnTo>
                  <a:pt x="4653998" y="0"/>
                </a:lnTo>
                <a:lnTo>
                  <a:pt x="4653998" y="3486890"/>
                </a:lnTo>
                <a:lnTo>
                  <a:pt x="0" y="3486890"/>
                </a:ln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Tree>
    <p:extLst>
      <p:ext uri="{BB962C8B-B14F-4D97-AF65-F5344CB8AC3E}">
        <p14:creationId xmlns:p14="http://schemas.microsoft.com/office/powerpoint/2010/main" val="852535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0FE864C-C6C6-4868-678F-177BF175F719}"/>
              </a:ext>
            </a:extLst>
          </p:cNvPr>
          <p:cNvSpPr>
            <a:spLocks noGrp="1"/>
          </p:cNvSpPr>
          <p:nvPr>
            <p:ph type="pic" sz="quarter" idx="10"/>
          </p:nvPr>
        </p:nvSpPr>
        <p:spPr>
          <a:xfrm>
            <a:off x="7474858" y="2660332"/>
            <a:ext cx="2773137" cy="3369568"/>
          </a:xfrm>
          <a:custGeom>
            <a:avLst/>
            <a:gdLst>
              <a:gd name="connsiteX0" fmla="*/ 0 w 2773137"/>
              <a:gd name="connsiteY0" fmla="*/ 0 h 3369568"/>
              <a:gd name="connsiteX1" fmla="*/ 2773137 w 2773137"/>
              <a:gd name="connsiteY1" fmla="*/ 0 h 3369568"/>
              <a:gd name="connsiteX2" fmla="*/ 2773137 w 2773137"/>
              <a:gd name="connsiteY2" fmla="*/ 3369568 h 3369568"/>
              <a:gd name="connsiteX3" fmla="*/ 0 w 2773137"/>
              <a:gd name="connsiteY3" fmla="*/ 3369568 h 3369568"/>
            </a:gdLst>
            <a:ahLst/>
            <a:cxnLst>
              <a:cxn ang="0">
                <a:pos x="connsiteX0" y="connsiteY0"/>
              </a:cxn>
              <a:cxn ang="0">
                <a:pos x="connsiteX1" y="connsiteY1"/>
              </a:cxn>
              <a:cxn ang="0">
                <a:pos x="connsiteX2" y="connsiteY2"/>
              </a:cxn>
              <a:cxn ang="0">
                <a:pos x="connsiteX3" y="connsiteY3"/>
              </a:cxn>
            </a:cxnLst>
            <a:rect l="l" t="t" r="r" b="b"/>
            <a:pathLst>
              <a:path w="2773137" h="3369568">
                <a:moveTo>
                  <a:pt x="0" y="0"/>
                </a:moveTo>
                <a:lnTo>
                  <a:pt x="2773137" y="0"/>
                </a:lnTo>
                <a:lnTo>
                  <a:pt x="2773137" y="3369568"/>
                </a:lnTo>
                <a:lnTo>
                  <a:pt x="0" y="3369568"/>
                </a:ln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Tree>
    <p:extLst>
      <p:ext uri="{BB962C8B-B14F-4D97-AF65-F5344CB8AC3E}">
        <p14:creationId xmlns:p14="http://schemas.microsoft.com/office/powerpoint/2010/main" val="6444293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8944876-D25D-AA20-4B6E-C70411BDDFA3}"/>
              </a:ext>
            </a:extLst>
          </p:cNvPr>
          <p:cNvSpPr>
            <a:spLocks noGrp="1"/>
          </p:cNvSpPr>
          <p:nvPr>
            <p:ph type="pic" sz="quarter" idx="13"/>
          </p:nvPr>
        </p:nvSpPr>
        <p:spPr>
          <a:xfrm>
            <a:off x="5065726" y="2401581"/>
            <a:ext cx="3643933" cy="3289249"/>
          </a:xfrm>
          <a:custGeom>
            <a:avLst/>
            <a:gdLst>
              <a:gd name="connsiteX0" fmla="*/ 2314277 w 4008749"/>
              <a:gd name="connsiteY0" fmla="*/ 300 h 3618556"/>
              <a:gd name="connsiteX1" fmla="*/ 2348230 w 4008749"/>
              <a:gd name="connsiteY1" fmla="*/ 3120 h 3618556"/>
              <a:gd name="connsiteX2" fmla="*/ 2392793 w 4008749"/>
              <a:gd name="connsiteY2" fmla="*/ 43718 h 3618556"/>
              <a:gd name="connsiteX3" fmla="*/ 3992757 w 4008749"/>
              <a:gd name="connsiteY3" fmla="*/ 2750422 h 3618556"/>
              <a:gd name="connsiteX4" fmla="*/ 3964962 w 4008749"/>
              <a:gd name="connsiteY4" fmla="*/ 2857359 h 3618556"/>
              <a:gd name="connsiteX5" fmla="*/ 1672461 w 4008749"/>
              <a:gd name="connsiteY5" fmla="*/ 3604793 h 3618556"/>
              <a:gd name="connsiteX6" fmla="*/ 1551400 w 4008749"/>
              <a:gd name="connsiteY6" fmla="*/ 3573327 h 3618556"/>
              <a:gd name="connsiteX7" fmla="*/ 14983 w 4008749"/>
              <a:gd name="connsiteY7" fmla="*/ 753757 h 3618556"/>
              <a:gd name="connsiteX8" fmla="*/ 34585 w 4008749"/>
              <a:gd name="connsiteY8" fmla="*/ 663718 h 3618556"/>
              <a:gd name="connsiteX9" fmla="*/ 2269100 w 4008749"/>
              <a:gd name="connsiteY9" fmla="*/ 7762 h 3618556"/>
              <a:gd name="connsiteX10" fmla="*/ 2314277 w 4008749"/>
              <a:gd name="connsiteY10" fmla="*/ 300 h 361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8749" h="3618556">
                <a:moveTo>
                  <a:pt x="2314277" y="300"/>
                </a:moveTo>
                <a:cubicBezTo>
                  <a:pt x="2327322" y="-531"/>
                  <a:pt x="2338496" y="352"/>
                  <a:pt x="2348230" y="3120"/>
                </a:cubicBezTo>
                <a:cubicBezTo>
                  <a:pt x="2367697" y="8655"/>
                  <a:pt x="2381403" y="21731"/>
                  <a:pt x="2392793" y="43718"/>
                </a:cubicBezTo>
                <a:cubicBezTo>
                  <a:pt x="2392793" y="43718"/>
                  <a:pt x="2392793" y="43718"/>
                  <a:pt x="3992757" y="2750422"/>
                </a:cubicBezTo>
                <a:cubicBezTo>
                  <a:pt x="4027000" y="2808792"/>
                  <a:pt x="4000859" y="2836246"/>
                  <a:pt x="3964962" y="2857359"/>
                </a:cubicBezTo>
                <a:cubicBezTo>
                  <a:pt x="3964962" y="2857359"/>
                  <a:pt x="3964962" y="2857359"/>
                  <a:pt x="1672461" y="3604793"/>
                </a:cubicBezTo>
                <a:cubicBezTo>
                  <a:pt x="1631151" y="3632109"/>
                  <a:pt x="1574180" y="3617302"/>
                  <a:pt x="1551400" y="3573327"/>
                </a:cubicBezTo>
                <a:lnTo>
                  <a:pt x="14983" y="753757"/>
                </a:lnTo>
                <a:cubicBezTo>
                  <a:pt x="-8723" y="713347"/>
                  <a:pt x="-5799" y="687470"/>
                  <a:pt x="34585" y="663718"/>
                </a:cubicBezTo>
                <a:cubicBezTo>
                  <a:pt x="34585" y="663718"/>
                  <a:pt x="34585" y="663718"/>
                  <a:pt x="2269100" y="7762"/>
                </a:cubicBezTo>
                <a:cubicBezTo>
                  <a:pt x="2286317" y="3675"/>
                  <a:pt x="2301232" y="1131"/>
                  <a:pt x="2314277" y="300"/>
                </a:cubicBez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Tree>
    <p:extLst>
      <p:ext uri="{BB962C8B-B14F-4D97-AF65-F5344CB8AC3E}">
        <p14:creationId xmlns:p14="http://schemas.microsoft.com/office/powerpoint/2010/main" val="35930219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0EEE54-9E0A-E836-E606-51B33ED191BA}"/>
              </a:ext>
            </a:extLst>
          </p:cNvPr>
          <p:cNvSpPr>
            <a:spLocks noGrp="1"/>
          </p:cNvSpPr>
          <p:nvPr>
            <p:ph type="pic" sz="quarter" idx="14"/>
          </p:nvPr>
        </p:nvSpPr>
        <p:spPr>
          <a:xfrm>
            <a:off x="2203338" y="2933448"/>
            <a:ext cx="4310051" cy="2720553"/>
          </a:xfrm>
          <a:custGeom>
            <a:avLst/>
            <a:gdLst>
              <a:gd name="connsiteX0" fmla="*/ 0 w 4310051"/>
              <a:gd name="connsiteY0" fmla="*/ 0 h 2720553"/>
              <a:gd name="connsiteX1" fmla="*/ 4310051 w 4310051"/>
              <a:gd name="connsiteY1" fmla="*/ 0 h 2720553"/>
              <a:gd name="connsiteX2" fmla="*/ 4310051 w 4310051"/>
              <a:gd name="connsiteY2" fmla="*/ 2720553 h 2720553"/>
              <a:gd name="connsiteX3" fmla="*/ 0 w 4310051"/>
              <a:gd name="connsiteY3" fmla="*/ 2720553 h 2720553"/>
            </a:gdLst>
            <a:ahLst/>
            <a:cxnLst>
              <a:cxn ang="0">
                <a:pos x="connsiteX0" y="connsiteY0"/>
              </a:cxn>
              <a:cxn ang="0">
                <a:pos x="connsiteX1" y="connsiteY1"/>
              </a:cxn>
              <a:cxn ang="0">
                <a:pos x="connsiteX2" y="connsiteY2"/>
              </a:cxn>
              <a:cxn ang="0">
                <a:pos x="connsiteX3" y="connsiteY3"/>
              </a:cxn>
            </a:cxnLst>
            <a:rect l="l" t="t" r="r" b="b"/>
            <a:pathLst>
              <a:path w="4310051" h="2720553">
                <a:moveTo>
                  <a:pt x="0" y="0"/>
                </a:moveTo>
                <a:lnTo>
                  <a:pt x="4310051" y="0"/>
                </a:lnTo>
                <a:lnTo>
                  <a:pt x="4310051" y="2720553"/>
                </a:lnTo>
                <a:lnTo>
                  <a:pt x="0" y="2720553"/>
                </a:ln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
        <p:nvSpPr>
          <p:cNvPr id="6" name="Picture Placeholder 5">
            <a:extLst>
              <a:ext uri="{FF2B5EF4-FFF2-40B4-BE49-F238E27FC236}">
                <a16:creationId xmlns:a16="http://schemas.microsoft.com/office/drawing/2014/main" id="{194409A6-267A-8EB6-9F3A-402059C6AE10}"/>
              </a:ext>
            </a:extLst>
          </p:cNvPr>
          <p:cNvSpPr>
            <a:spLocks noGrp="1"/>
          </p:cNvSpPr>
          <p:nvPr>
            <p:ph type="pic" sz="quarter" idx="13"/>
          </p:nvPr>
        </p:nvSpPr>
        <p:spPr>
          <a:xfrm>
            <a:off x="6264750" y="4099869"/>
            <a:ext cx="1023003" cy="2228633"/>
          </a:xfrm>
          <a:custGeom>
            <a:avLst/>
            <a:gdLst>
              <a:gd name="connsiteX0" fmla="*/ 116676 w 1023003"/>
              <a:gd name="connsiteY0" fmla="*/ 0 h 2228633"/>
              <a:gd name="connsiteX1" fmla="*/ 906973 w 1023003"/>
              <a:gd name="connsiteY1" fmla="*/ 0 h 2228633"/>
              <a:gd name="connsiteX2" fmla="*/ 1023003 w 1023003"/>
              <a:gd name="connsiteY2" fmla="*/ 116754 h 2228633"/>
              <a:gd name="connsiteX3" fmla="*/ 1023003 w 1023003"/>
              <a:gd name="connsiteY3" fmla="*/ 2111880 h 2228633"/>
              <a:gd name="connsiteX4" fmla="*/ 906973 w 1023003"/>
              <a:gd name="connsiteY4" fmla="*/ 2228633 h 2228633"/>
              <a:gd name="connsiteX5" fmla="*/ 116676 w 1023003"/>
              <a:gd name="connsiteY5" fmla="*/ 2228633 h 2228633"/>
              <a:gd name="connsiteX6" fmla="*/ 0 w 1023003"/>
              <a:gd name="connsiteY6" fmla="*/ 2111880 h 2228633"/>
              <a:gd name="connsiteX7" fmla="*/ 0 w 1023003"/>
              <a:gd name="connsiteY7" fmla="*/ 116754 h 2228633"/>
              <a:gd name="connsiteX8" fmla="*/ 116676 w 1023003"/>
              <a:gd name="connsiteY8" fmla="*/ 0 h 222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003" h="2228633">
                <a:moveTo>
                  <a:pt x="116676" y="0"/>
                </a:moveTo>
                <a:lnTo>
                  <a:pt x="906973" y="0"/>
                </a:lnTo>
                <a:cubicBezTo>
                  <a:pt x="971434" y="0"/>
                  <a:pt x="1023003" y="51604"/>
                  <a:pt x="1023003" y="116754"/>
                </a:cubicBezTo>
                <a:lnTo>
                  <a:pt x="1023003" y="2111880"/>
                </a:lnTo>
                <a:cubicBezTo>
                  <a:pt x="1023003" y="2176384"/>
                  <a:pt x="971434" y="2228633"/>
                  <a:pt x="906973" y="2228633"/>
                </a:cubicBezTo>
                <a:lnTo>
                  <a:pt x="116676" y="2228633"/>
                </a:lnTo>
                <a:cubicBezTo>
                  <a:pt x="51569" y="2228633"/>
                  <a:pt x="0" y="2176384"/>
                  <a:pt x="0" y="2111880"/>
                </a:cubicBezTo>
                <a:lnTo>
                  <a:pt x="0" y="116754"/>
                </a:lnTo>
                <a:cubicBezTo>
                  <a:pt x="0" y="51604"/>
                  <a:pt x="51569" y="0"/>
                  <a:pt x="116676" y="0"/>
                </a:cubicBez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Tree>
    <p:extLst>
      <p:ext uri="{BB962C8B-B14F-4D97-AF65-F5344CB8AC3E}">
        <p14:creationId xmlns:p14="http://schemas.microsoft.com/office/powerpoint/2010/main" val="38320581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0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BBCF55A-03B6-CF56-CE5E-F3A8D92F66D6}"/>
              </a:ext>
            </a:extLst>
          </p:cNvPr>
          <p:cNvSpPr>
            <a:spLocks noGrp="1"/>
          </p:cNvSpPr>
          <p:nvPr>
            <p:ph type="pic" sz="quarter" idx="14"/>
          </p:nvPr>
        </p:nvSpPr>
        <p:spPr>
          <a:xfrm>
            <a:off x="6659417" y="1357312"/>
            <a:ext cx="3153714" cy="4193382"/>
          </a:xfrm>
          <a:custGeom>
            <a:avLst/>
            <a:gdLst>
              <a:gd name="connsiteX0" fmla="*/ 98144 w 3153714"/>
              <a:gd name="connsiteY0" fmla="*/ 0 h 4193382"/>
              <a:gd name="connsiteX1" fmla="*/ 3055570 w 3153714"/>
              <a:gd name="connsiteY1" fmla="*/ 0 h 4193382"/>
              <a:gd name="connsiteX2" fmla="*/ 3153714 w 3153714"/>
              <a:gd name="connsiteY2" fmla="*/ 98144 h 4193382"/>
              <a:gd name="connsiteX3" fmla="*/ 3153714 w 3153714"/>
              <a:gd name="connsiteY3" fmla="*/ 4095238 h 4193382"/>
              <a:gd name="connsiteX4" fmla="*/ 3055570 w 3153714"/>
              <a:gd name="connsiteY4" fmla="*/ 4193382 h 4193382"/>
              <a:gd name="connsiteX5" fmla="*/ 98144 w 3153714"/>
              <a:gd name="connsiteY5" fmla="*/ 4193382 h 4193382"/>
              <a:gd name="connsiteX6" fmla="*/ 0 w 3153714"/>
              <a:gd name="connsiteY6" fmla="*/ 4095238 h 4193382"/>
              <a:gd name="connsiteX7" fmla="*/ 0 w 3153714"/>
              <a:gd name="connsiteY7" fmla="*/ 98144 h 4193382"/>
              <a:gd name="connsiteX8" fmla="*/ 98144 w 3153714"/>
              <a:gd name="connsiteY8" fmla="*/ 0 h 419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3714" h="4193382">
                <a:moveTo>
                  <a:pt x="98144" y="0"/>
                </a:moveTo>
                <a:lnTo>
                  <a:pt x="3055570" y="0"/>
                </a:lnTo>
                <a:cubicBezTo>
                  <a:pt x="3109773" y="0"/>
                  <a:pt x="3153714" y="43941"/>
                  <a:pt x="3153714" y="98144"/>
                </a:cubicBezTo>
                <a:lnTo>
                  <a:pt x="3153714" y="4095238"/>
                </a:lnTo>
                <a:cubicBezTo>
                  <a:pt x="3153714" y="4149441"/>
                  <a:pt x="3109773" y="4193382"/>
                  <a:pt x="3055570" y="4193382"/>
                </a:cubicBezTo>
                <a:lnTo>
                  <a:pt x="98144" y="4193382"/>
                </a:lnTo>
                <a:cubicBezTo>
                  <a:pt x="43941" y="4193382"/>
                  <a:pt x="0" y="4149441"/>
                  <a:pt x="0" y="4095238"/>
                </a:cubicBezTo>
                <a:lnTo>
                  <a:pt x="0" y="98144"/>
                </a:lnTo>
                <a:cubicBezTo>
                  <a:pt x="0" y="43941"/>
                  <a:pt x="43941" y="0"/>
                  <a:pt x="98144" y="0"/>
                </a:cubicBez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Tree>
    <p:extLst>
      <p:ext uri="{BB962C8B-B14F-4D97-AF65-F5344CB8AC3E}">
        <p14:creationId xmlns:p14="http://schemas.microsoft.com/office/powerpoint/2010/main" val="187004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74F2CA6-C3D5-5FEA-A55B-0CDDE8DC7081}"/>
              </a:ext>
            </a:extLst>
          </p:cNvPr>
          <p:cNvSpPr>
            <a:spLocks noGrp="1"/>
          </p:cNvSpPr>
          <p:nvPr>
            <p:ph type="pic" sz="quarter" idx="14"/>
          </p:nvPr>
        </p:nvSpPr>
        <p:spPr>
          <a:xfrm>
            <a:off x="4895824" y="2903406"/>
            <a:ext cx="4057513" cy="2546340"/>
          </a:xfrm>
          <a:custGeom>
            <a:avLst/>
            <a:gdLst>
              <a:gd name="connsiteX0" fmla="*/ 0 w 4057513"/>
              <a:gd name="connsiteY0" fmla="*/ 0 h 2546340"/>
              <a:gd name="connsiteX1" fmla="*/ 4057513 w 4057513"/>
              <a:gd name="connsiteY1" fmla="*/ 0 h 2546340"/>
              <a:gd name="connsiteX2" fmla="*/ 4057513 w 4057513"/>
              <a:gd name="connsiteY2" fmla="*/ 2546340 h 2546340"/>
              <a:gd name="connsiteX3" fmla="*/ 0 w 4057513"/>
              <a:gd name="connsiteY3" fmla="*/ 2546340 h 2546340"/>
            </a:gdLst>
            <a:ahLst/>
            <a:cxnLst>
              <a:cxn ang="0">
                <a:pos x="connsiteX0" y="connsiteY0"/>
              </a:cxn>
              <a:cxn ang="0">
                <a:pos x="connsiteX1" y="connsiteY1"/>
              </a:cxn>
              <a:cxn ang="0">
                <a:pos x="connsiteX2" y="connsiteY2"/>
              </a:cxn>
              <a:cxn ang="0">
                <a:pos x="connsiteX3" y="connsiteY3"/>
              </a:cxn>
            </a:cxnLst>
            <a:rect l="l" t="t" r="r" b="b"/>
            <a:pathLst>
              <a:path w="4057513" h="2546340">
                <a:moveTo>
                  <a:pt x="0" y="0"/>
                </a:moveTo>
                <a:lnTo>
                  <a:pt x="4057513" y="0"/>
                </a:lnTo>
                <a:lnTo>
                  <a:pt x="4057513" y="2546340"/>
                </a:lnTo>
                <a:lnTo>
                  <a:pt x="0" y="2546340"/>
                </a:ln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Tree>
    <p:extLst>
      <p:ext uri="{BB962C8B-B14F-4D97-AF65-F5344CB8AC3E}">
        <p14:creationId xmlns:p14="http://schemas.microsoft.com/office/powerpoint/2010/main" val="22616829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6F4925F-F7C5-1308-018E-C3A929BDE529}"/>
              </a:ext>
            </a:extLst>
          </p:cNvPr>
          <p:cNvSpPr>
            <a:spLocks noGrp="1"/>
          </p:cNvSpPr>
          <p:nvPr>
            <p:ph type="pic" sz="quarter" idx="15"/>
          </p:nvPr>
        </p:nvSpPr>
        <p:spPr>
          <a:xfrm>
            <a:off x="5301019" y="2955265"/>
            <a:ext cx="2507341" cy="4432810"/>
          </a:xfrm>
          <a:custGeom>
            <a:avLst/>
            <a:gdLst>
              <a:gd name="connsiteX0" fmla="*/ 0 w 2507341"/>
              <a:gd name="connsiteY0" fmla="*/ 0 h 4432810"/>
              <a:gd name="connsiteX1" fmla="*/ 2507341 w 2507341"/>
              <a:gd name="connsiteY1" fmla="*/ 0 h 4432810"/>
              <a:gd name="connsiteX2" fmla="*/ 2507341 w 2507341"/>
              <a:gd name="connsiteY2" fmla="*/ 4432810 h 4432810"/>
              <a:gd name="connsiteX3" fmla="*/ 0 w 2507341"/>
              <a:gd name="connsiteY3" fmla="*/ 4432810 h 4432810"/>
            </a:gdLst>
            <a:ahLst/>
            <a:cxnLst>
              <a:cxn ang="0">
                <a:pos x="connsiteX0" y="connsiteY0"/>
              </a:cxn>
              <a:cxn ang="0">
                <a:pos x="connsiteX1" y="connsiteY1"/>
              </a:cxn>
              <a:cxn ang="0">
                <a:pos x="connsiteX2" y="connsiteY2"/>
              </a:cxn>
              <a:cxn ang="0">
                <a:pos x="connsiteX3" y="connsiteY3"/>
              </a:cxn>
            </a:cxnLst>
            <a:rect l="l" t="t" r="r" b="b"/>
            <a:pathLst>
              <a:path w="2507341" h="4432810">
                <a:moveTo>
                  <a:pt x="0" y="0"/>
                </a:moveTo>
                <a:lnTo>
                  <a:pt x="2507341" y="0"/>
                </a:lnTo>
                <a:lnTo>
                  <a:pt x="2507341" y="4432810"/>
                </a:lnTo>
                <a:lnTo>
                  <a:pt x="0" y="4432810"/>
                </a:ln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
        <p:nvSpPr>
          <p:cNvPr id="8" name="Picture Placeholder 7">
            <a:extLst>
              <a:ext uri="{FF2B5EF4-FFF2-40B4-BE49-F238E27FC236}">
                <a16:creationId xmlns:a16="http://schemas.microsoft.com/office/drawing/2014/main" id="{A004C0FB-8623-8587-2CD4-092EB5315AD0}"/>
              </a:ext>
            </a:extLst>
          </p:cNvPr>
          <p:cNvSpPr>
            <a:spLocks noGrp="1"/>
          </p:cNvSpPr>
          <p:nvPr>
            <p:ph type="pic" sz="quarter" idx="16"/>
          </p:nvPr>
        </p:nvSpPr>
        <p:spPr>
          <a:xfrm>
            <a:off x="8584714" y="4121704"/>
            <a:ext cx="2069069" cy="3657974"/>
          </a:xfrm>
          <a:custGeom>
            <a:avLst/>
            <a:gdLst>
              <a:gd name="connsiteX0" fmla="*/ 0 w 2069069"/>
              <a:gd name="connsiteY0" fmla="*/ 0 h 3657974"/>
              <a:gd name="connsiteX1" fmla="*/ 2069069 w 2069069"/>
              <a:gd name="connsiteY1" fmla="*/ 0 h 3657974"/>
              <a:gd name="connsiteX2" fmla="*/ 2069069 w 2069069"/>
              <a:gd name="connsiteY2" fmla="*/ 3657974 h 3657974"/>
              <a:gd name="connsiteX3" fmla="*/ 0 w 2069069"/>
              <a:gd name="connsiteY3" fmla="*/ 3657974 h 3657974"/>
            </a:gdLst>
            <a:ahLst/>
            <a:cxnLst>
              <a:cxn ang="0">
                <a:pos x="connsiteX0" y="connsiteY0"/>
              </a:cxn>
              <a:cxn ang="0">
                <a:pos x="connsiteX1" y="connsiteY1"/>
              </a:cxn>
              <a:cxn ang="0">
                <a:pos x="connsiteX2" y="connsiteY2"/>
              </a:cxn>
              <a:cxn ang="0">
                <a:pos x="connsiteX3" y="connsiteY3"/>
              </a:cxn>
            </a:cxnLst>
            <a:rect l="l" t="t" r="r" b="b"/>
            <a:pathLst>
              <a:path w="2069069" h="3657974">
                <a:moveTo>
                  <a:pt x="0" y="0"/>
                </a:moveTo>
                <a:lnTo>
                  <a:pt x="2069069" y="0"/>
                </a:lnTo>
                <a:lnTo>
                  <a:pt x="2069069" y="3657974"/>
                </a:lnTo>
                <a:lnTo>
                  <a:pt x="0" y="3657974"/>
                </a:ln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
        <p:nvSpPr>
          <p:cNvPr id="10" name="Picture Placeholder 9">
            <a:extLst>
              <a:ext uri="{FF2B5EF4-FFF2-40B4-BE49-F238E27FC236}">
                <a16:creationId xmlns:a16="http://schemas.microsoft.com/office/drawing/2014/main" id="{03FB2CE0-4BAD-6382-1432-A33E59495861}"/>
              </a:ext>
            </a:extLst>
          </p:cNvPr>
          <p:cNvSpPr>
            <a:spLocks noGrp="1"/>
          </p:cNvSpPr>
          <p:nvPr>
            <p:ph type="pic" sz="quarter" idx="14"/>
          </p:nvPr>
        </p:nvSpPr>
        <p:spPr>
          <a:xfrm>
            <a:off x="2483960" y="4121704"/>
            <a:ext cx="2069069" cy="3657974"/>
          </a:xfrm>
          <a:custGeom>
            <a:avLst/>
            <a:gdLst>
              <a:gd name="connsiteX0" fmla="*/ 0 w 2069069"/>
              <a:gd name="connsiteY0" fmla="*/ 0 h 3657974"/>
              <a:gd name="connsiteX1" fmla="*/ 2069069 w 2069069"/>
              <a:gd name="connsiteY1" fmla="*/ 0 h 3657974"/>
              <a:gd name="connsiteX2" fmla="*/ 2069069 w 2069069"/>
              <a:gd name="connsiteY2" fmla="*/ 3657974 h 3657974"/>
              <a:gd name="connsiteX3" fmla="*/ 0 w 2069069"/>
              <a:gd name="connsiteY3" fmla="*/ 3657974 h 3657974"/>
            </a:gdLst>
            <a:ahLst/>
            <a:cxnLst>
              <a:cxn ang="0">
                <a:pos x="connsiteX0" y="connsiteY0"/>
              </a:cxn>
              <a:cxn ang="0">
                <a:pos x="connsiteX1" y="connsiteY1"/>
              </a:cxn>
              <a:cxn ang="0">
                <a:pos x="connsiteX2" y="connsiteY2"/>
              </a:cxn>
              <a:cxn ang="0">
                <a:pos x="connsiteX3" y="connsiteY3"/>
              </a:cxn>
            </a:cxnLst>
            <a:rect l="l" t="t" r="r" b="b"/>
            <a:pathLst>
              <a:path w="2069069" h="3657974">
                <a:moveTo>
                  <a:pt x="0" y="0"/>
                </a:moveTo>
                <a:lnTo>
                  <a:pt x="2069069" y="0"/>
                </a:lnTo>
                <a:lnTo>
                  <a:pt x="2069069" y="3657974"/>
                </a:lnTo>
                <a:lnTo>
                  <a:pt x="0" y="3657974"/>
                </a:ln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Tree>
    <p:extLst>
      <p:ext uri="{BB962C8B-B14F-4D97-AF65-F5344CB8AC3E}">
        <p14:creationId xmlns:p14="http://schemas.microsoft.com/office/powerpoint/2010/main" val="40640930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3_Titl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55B97B1-BB99-C3C8-9641-DCE6F70EF615}"/>
              </a:ext>
            </a:extLst>
          </p:cNvPr>
          <p:cNvSpPr>
            <a:spLocks noGrp="1"/>
          </p:cNvSpPr>
          <p:nvPr>
            <p:ph type="pic" sz="quarter" idx="15"/>
          </p:nvPr>
        </p:nvSpPr>
        <p:spPr>
          <a:xfrm>
            <a:off x="8157031" y="0"/>
            <a:ext cx="4034970" cy="6858000"/>
          </a:xfrm>
          <a:custGeom>
            <a:avLst/>
            <a:gdLst>
              <a:gd name="connsiteX0" fmla="*/ 0 w 4034970"/>
              <a:gd name="connsiteY0" fmla="*/ 0 h 6858000"/>
              <a:gd name="connsiteX1" fmla="*/ 4034970 w 4034970"/>
              <a:gd name="connsiteY1" fmla="*/ 0 h 6858000"/>
              <a:gd name="connsiteX2" fmla="*/ 4034970 w 4034970"/>
              <a:gd name="connsiteY2" fmla="*/ 6858000 h 6858000"/>
              <a:gd name="connsiteX3" fmla="*/ 0 w 40349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34970" h="6858000">
                <a:moveTo>
                  <a:pt x="0" y="0"/>
                </a:moveTo>
                <a:lnTo>
                  <a:pt x="4034970" y="0"/>
                </a:lnTo>
                <a:lnTo>
                  <a:pt x="4034970" y="6858000"/>
                </a:lnTo>
                <a:lnTo>
                  <a:pt x="0" y="6858000"/>
                </a:ln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
        <p:nvSpPr>
          <p:cNvPr id="5" name="Picture Placeholder 4">
            <a:extLst>
              <a:ext uri="{FF2B5EF4-FFF2-40B4-BE49-F238E27FC236}">
                <a16:creationId xmlns:a16="http://schemas.microsoft.com/office/drawing/2014/main" id="{A770C03A-AECD-A1AF-5D52-32D80D23ACA6}"/>
              </a:ext>
            </a:extLst>
          </p:cNvPr>
          <p:cNvSpPr>
            <a:spLocks noGrp="1"/>
          </p:cNvSpPr>
          <p:nvPr>
            <p:ph type="pic" sz="quarter" idx="14"/>
          </p:nvPr>
        </p:nvSpPr>
        <p:spPr>
          <a:xfrm>
            <a:off x="1572992" y="3279480"/>
            <a:ext cx="2525488" cy="2581990"/>
          </a:xfrm>
          <a:custGeom>
            <a:avLst/>
            <a:gdLst>
              <a:gd name="connsiteX0" fmla="*/ 0 w 2525488"/>
              <a:gd name="connsiteY0" fmla="*/ 0 h 2581990"/>
              <a:gd name="connsiteX1" fmla="*/ 2525488 w 2525488"/>
              <a:gd name="connsiteY1" fmla="*/ 0 h 2581990"/>
              <a:gd name="connsiteX2" fmla="*/ 2525488 w 2525488"/>
              <a:gd name="connsiteY2" fmla="*/ 2581990 h 2581990"/>
              <a:gd name="connsiteX3" fmla="*/ 0 w 2525488"/>
              <a:gd name="connsiteY3" fmla="*/ 2581990 h 2581990"/>
            </a:gdLst>
            <a:ahLst/>
            <a:cxnLst>
              <a:cxn ang="0">
                <a:pos x="connsiteX0" y="connsiteY0"/>
              </a:cxn>
              <a:cxn ang="0">
                <a:pos x="connsiteX1" y="connsiteY1"/>
              </a:cxn>
              <a:cxn ang="0">
                <a:pos x="connsiteX2" y="connsiteY2"/>
              </a:cxn>
              <a:cxn ang="0">
                <a:pos x="connsiteX3" y="connsiteY3"/>
              </a:cxn>
            </a:cxnLst>
            <a:rect l="l" t="t" r="r" b="b"/>
            <a:pathLst>
              <a:path w="2525488" h="2581990">
                <a:moveTo>
                  <a:pt x="0" y="0"/>
                </a:moveTo>
                <a:lnTo>
                  <a:pt x="2525488" y="0"/>
                </a:lnTo>
                <a:lnTo>
                  <a:pt x="2525488" y="2581990"/>
                </a:lnTo>
                <a:lnTo>
                  <a:pt x="0" y="2581990"/>
                </a:ln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Tree>
    <p:extLst>
      <p:ext uri="{BB962C8B-B14F-4D97-AF65-F5344CB8AC3E}">
        <p14:creationId xmlns:p14="http://schemas.microsoft.com/office/powerpoint/2010/main" val="10594604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021146-1724-5EC0-28BF-C497D613759D}"/>
              </a:ext>
            </a:extLst>
          </p:cNvPr>
          <p:cNvSpPr>
            <a:spLocks noGrp="1"/>
          </p:cNvSpPr>
          <p:nvPr>
            <p:ph type="pic" sz="quarter" idx="14"/>
          </p:nvPr>
        </p:nvSpPr>
        <p:spPr>
          <a:xfrm>
            <a:off x="5152571" y="1030515"/>
            <a:ext cx="2815772" cy="4702629"/>
          </a:xfrm>
          <a:custGeom>
            <a:avLst/>
            <a:gdLst>
              <a:gd name="connsiteX0" fmla="*/ 0 w 2815772"/>
              <a:gd name="connsiteY0" fmla="*/ 0 h 4702629"/>
              <a:gd name="connsiteX1" fmla="*/ 2815772 w 2815772"/>
              <a:gd name="connsiteY1" fmla="*/ 0 h 4702629"/>
              <a:gd name="connsiteX2" fmla="*/ 2815772 w 2815772"/>
              <a:gd name="connsiteY2" fmla="*/ 4702629 h 4702629"/>
              <a:gd name="connsiteX3" fmla="*/ 0 w 2815772"/>
              <a:gd name="connsiteY3" fmla="*/ 4702629 h 4702629"/>
            </a:gdLst>
            <a:ahLst/>
            <a:cxnLst>
              <a:cxn ang="0">
                <a:pos x="connsiteX0" y="connsiteY0"/>
              </a:cxn>
              <a:cxn ang="0">
                <a:pos x="connsiteX1" y="connsiteY1"/>
              </a:cxn>
              <a:cxn ang="0">
                <a:pos x="connsiteX2" y="connsiteY2"/>
              </a:cxn>
              <a:cxn ang="0">
                <a:pos x="connsiteX3" y="connsiteY3"/>
              </a:cxn>
            </a:cxnLst>
            <a:rect l="l" t="t" r="r" b="b"/>
            <a:pathLst>
              <a:path w="2815772" h="4702629">
                <a:moveTo>
                  <a:pt x="0" y="0"/>
                </a:moveTo>
                <a:lnTo>
                  <a:pt x="2815772" y="0"/>
                </a:lnTo>
                <a:lnTo>
                  <a:pt x="2815772" y="4702629"/>
                </a:lnTo>
                <a:lnTo>
                  <a:pt x="0" y="4702629"/>
                </a:ln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
        <p:nvSpPr>
          <p:cNvPr id="4" name="Picture Placeholder 3">
            <a:extLst>
              <a:ext uri="{FF2B5EF4-FFF2-40B4-BE49-F238E27FC236}">
                <a16:creationId xmlns:a16="http://schemas.microsoft.com/office/drawing/2014/main" id="{815C253C-A38A-6F07-C032-5F2E2725A2D3}"/>
              </a:ext>
            </a:extLst>
          </p:cNvPr>
          <p:cNvSpPr>
            <a:spLocks noGrp="1"/>
          </p:cNvSpPr>
          <p:nvPr>
            <p:ph type="pic" sz="quarter" idx="15"/>
          </p:nvPr>
        </p:nvSpPr>
        <p:spPr>
          <a:xfrm>
            <a:off x="8113485" y="1030515"/>
            <a:ext cx="2815772" cy="4702629"/>
          </a:xfrm>
          <a:custGeom>
            <a:avLst/>
            <a:gdLst>
              <a:gd name="connsiteX0" fmla="*/ 0 w 2815772"/>
              <a:gd name="connsiteY0" fmla="*/ 0 h 4702629"/>
              <a:gd name="connsiteX1" fmla="*/ 2815772 w 2815772"/>
              <a:gd name="connsiteY1" fmla="*/ 0 h 4702629"/>
              <a:gd name="connsiteX2" fmla="*/ 2815772 w 2815772"/>
              <a:gd name="connsiteY2" fmla="*/ 4702629 h 4702629"/>
              <a:gd name="connsiteX3" fmla="*/ 0 w 2815772"/>
              <a:gd name="connsiteY3" fmla="*/ 4702629 h 4702629"/>
            </a:gdLst>
            <a:ahLst/>
            <a:cxnLst>
              <a:cxn ang="0">
                <a:pos x="connsiteX0" y="connsiteY0"/>
              </a:cxn>
              <a:cxn ang="0">
                <a:pos x="connsiteX1" y="connsiteY1"/>
              </a:cxn>
              <a:cxn ang="0">
                <a:pos x="connsiteX2" y="connsiteY2"/>
              </a:cxn>
              <a:cxn ang="0">
                <a:pos x="connsiteX3" y="connsiteY3"/>
              </a:cxn>
            </a:cxnLst>
            <a:rect l="l" t="t" r="r" b="b"/>
            <a:pathLst>
              <a:path w="2815772" h="4702629">
                <a:moveTo>
                  <a:pt x="0" y="0"/>
                </a:moveTo>
                <a:lnTo>
                  <a:pt x="2815772" y="0"/>
                </a:lnTo>
                <a:lnTo>
                  <a:pt x="2815772" y="4702629"/>
                </a:lnTo>
                <a:lnTo>
                  <a:pt x="0" y="4702629"/>
                </a:ln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Tree>
    <p:extLst>
      <p:ext uri="{BB962C8B-B14F-4D97-AF65-F5344CB8AC3E}">
        <p14:creationId xmlns:p14="http://schemas.microsoft.com/office/powerpoint/2010/main" val="1905269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0D0E829-EF96-FD04-4C9B-94BC0198D914}"/>
              </a:ext>
            </a:extLst>
          </p:cNvPr>
          <p:cNvSpPr>
            <a:spLocks noGrp="1"/>
          </p:cNvSpPr>
          <p:nvPr>
            <p:ph type="pic" sz="quarter" idx="15"/>
          </p:nvPr>
        </p:nvSpPr>
        <p:spPr>
          <a:xfrm>
            <a:off x="4521200" y="3276600"/>
            <a:ext cx="3454400" cy="2659541"/>
          </a:xfrm>
          <a:custGeom>
            <a:avLst/>
            <a:gdLst>
              <a:gd name="connsiteX0" fmla="*/ 0 w 3454400"/>
              <a:gd name="connsiteY0" fmla="*/ 0 h 2659541"/>
              <a:gd name="connsiteX1" fmla="*/ 3454400 w 3454400"/>
              <a:gd name="connsiteY1" fmla="*/ 0 h 2659541"/>
              <a:gd name="connsiteX2" fmla="*/ 3454400 w 3454400"/>
              <a:gd name="connsiteY2" fmla="*/ 2659541 h 2659541"/>
              <a:gd name="connsiteX3" fmla="*/ 0 w 3454400"/>
              <a:gd name="connsiteY3" fmla="*/ 2659541 h 2659541"/>
            </a:gdLst>
            <a:ahLst/>
            <a:cxnLst>
              <a:cxn ang="0">
                <a:pos x="connsiteX0" y="connsiteY0"/>
              </a:cxn>
              <a:cxn ang="0">
                <a:pos x="connsiteX1" y="connsiteY1"/>
              </a:cxn>
              <a:cxn ang="0">
                <a:pos x="connsiteX2" y="connsiteY2"/>
              </a:cxn>
              <a:cxn ang="0">
                <a:pos x="connsiteX3" y="connsiteY3"/>
              </a:cxn>
            </a:cxnLst>
            <a:rect l="l" t="t" r="r" b="b"/>
            <a:pathLst>
              <a:path w="3454400" h="2659541">
                <a:moveTo>
                  <a:pt x="0" y="0"/>
                </a:moveTo>
                <a:lnTo>
                  <a:pt x="3454400" y="0"/>
                </a:lnTo>
                <a:lnTo>
                  <a:pt x="3454400" y="2659541"/>
                </a:lnTo>
                <a:lnTo>
                  <a:pt x="0" y="2659541"/>
                </a:ln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
        <p:nvSpPr>
          <p:cNvPr id="6" name="Picture Placeholder 5">
            <a:extLst>
              <a:ext uri="{FF2B5EF4-FFF2-40B4-BE49-F238E27FC236}">
                <a16:creationId xmlns:a16="http://schemas.microsoft.com/office/drawing/2014/main" id="{7BA104C4-56BD-5677-DFE1-E55B9ABD8BF2}"/>
              </a:ext>
            </a:extLst>
          </p:cNvPr>
          <p:cNvSpPr>
            <a:spLocks noGrp="1"/>
          </p:cNvSpPr>
          <p:nvPr>
            <p:ph type="pic" sz="quarter" idx="14"/>
          </p:nvPr>
        </p:nvSpPr>
        <p:spPr>
          <a:xfrm>
            <a:off x="1572992" y="3276600"/>
            <a:ext cx="2811682" cy="2659541"/>
          </a:xfrm>
          <a:custGeom>
            <a:avLst/>
            <a:gdLst>
              <a:gd name="connsiteX0" fmla="*/ 0 w 2811682"/>
              <a:gd name="connsiteY0" fmla="*/ 0 h 2659541"/>
              <a:gd name="connsiteX1" fmla="*/ 2811682 w 2811682"/>
              <a:gd name="connsiteY1" fmla="*/ 0 h 2659541"/>
              <a:gd name="connsiteX2" fmla="*/ 2811682 w 2811682"/>
              <a:gd name="connsiteY2" fmla="*/ 2659541 h 2659541"/>
              <a:gd name="connsiteX3" fmla="*/ 0 w 2811682"/>
              <a:gd name="connsiteY3" fmla="*/ 2659541 h 2659541"/>
            </a:gdLst>
            <a:ahLst/>
            <a:cxnLst>
              <a:cxn ang="0">
                <a:pos x="connsiteX0" y="connsiteY0"/>
              </a:cxn>
              <a:cxn ang="0">
                <a:pos x="connsiteX1" y="connsiteY1"/>
              </a:cxn>
              <a:cxn ang="0">
                <a:pos x="connsiteX2" y="connsiteY2"/>
              </a:cxn>
              <a:cxn ang="0">
                <a:pos x="connsiteX3" y="connsiteY3"/>
              </a:cxn>
            </a:cxnLst>
            <a:rect l="l" t="t" r="r" b="b"/>
            <a:pathLst>
              <a:path w="2811682" h="2659541">
                <a:moveTo>
                  <a:pt x="0" y="0"/>
                </a:moveTo>
                <a:lnTo>
                  <a:pt x="2811682" y="0"/>
                </a:lnTo>
                <a:lnTo>
                  <a:pt x="2811682" y="2659541"/>
                </a:lnTo>
                <a:lnTo>
                  <a:pt x="0" y="2659541"/>
                </a:ln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Tree>
    <p:extLst>
      <p:ext uri="{BB962C8B-B14F-4D97-AF65-F5344CB8AC3E}">
        <p14:creationId xmlns:p14="http://schemas.microsoft.com/office/powerpoint/2010/main" val="33207678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6ADE353-4939-DCFF-50CC-EDF25280C981}"/>
              </a:ext>
            </a:extLst>
          </p:cNvPr>
          <p:cNvSpPr>
            <a:spLocks noGrp="1"/>
          </p:cNvSpPr>
          <p:nvPr>
            <p:ph type="pic" sz="quarter" idx="14"/>
          </p:nvPr>
        </p:nvSpPr>
        <p:spPr>
          <a:xfrm>
            <a:off x="7996806" y="1"/>
            <a:ext cx="4195193" cy="6857999"/>
          </a:xfrm>
          <a:custGeom>
            <a:avLst/>
            <a:gdLst>
              <a:gd name="connsiteX0" fmla="*/ 0 w 4195193"/>
              <a:gd name="connsiteY0" fmla="*/ 0 h 6857999"/>
              <a:gd name="connsiteX1" fmla="*/ 4195193 w 4195193"/>
              <a:gd name="connsiteY1" fmla="*/ 0 h 6857999"/>
              <a:gd name="connsiteX2" fmla="*/ 4195193 w 4195193"/>
              <a:gd name="connsiteY2" fmla="*/ 6857999 h 6857999"/>
              <a:gd name="connsiteX3" fmla="*/ 0 w 4195193"/>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195193" h="6857999">
                <a:moveTo>
                  <a:pt x="0" y="0"/>
                </a:moveTo>
                <a:lnTo>
                  <a:pt x="4195193" y="0"/>
                </a:lnTo>
                <a:lnTo>
                  <a:pt x="4195193" y="6857999"/>
                </a:lnTo>
                <a:lnTo>
                  <a:pt x="0" y="6857999"/>
                </a:ln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
        <p:nvSpPr>
          <p:cNvPr id="7" name="Picture Placeholder 6">
            <a:extLst>
              <a:ext uri="{FF2B5EF4-FFF2-40B4-BE49-F238E27FC236}">
                <a16:creationId xmlns:a16="http://schemas.microsoft.com/office/drawing/2014/main" id="{27953B68-E6CF-801D-7DCB-0F9822099673}"/>
              </a:ext>
            </a:extLst>
          </p:cNvPr>
          <p:cNvSpPr>
            <a:spLocks noGrp="1"/>
          </p:cNvSpPr>
          <p:nvPr>
            <p:ph type="pic" sz="quarter" idx="15"/>
          </p:nvPr>
        </p:nvSpPr>
        <p:spPr>
          <a:xfrm>
            <a:off x="6613755" y="2224973"/>
            <a:ext cx="2763608" cy="3343964"/>
          </a:xfrm>
          <a:custGeom>
            <a:avLst/>
            <a:gdLst>
              <a:gd name="connsiteX0" fmla="*/ 0 w 2763608"/>
              <a:gd name="connsiteY0" fmla="*/ 0 h 3343964"/>
              <a:gd name="connsiteX1" fmla="*/ 2763608 w 2763608"/>
              <a:gd name="connsiteY1" fmla="*/ 0 h 3343964"/>
              <a:gd name="connsiteX2" fmla="*/ 2763608 w 2763608"/>
              <a:gd name="connsiteY2" fmla="*/ 3343964 h 3343964"/>
              <a:gd name="connsiteX3" fmla="*/ 0 w 2763608"/>
              <a:gd name="connsiteY3" fmla="*/ 3343964 h 3343964"/>
            </a:gdLst>
            <a:ahLst/>
            <a:cxnLst>
              <a:cxn ang="0">
                <a:pos x="connsiteX0" y="connsiteY0"/>
              </a:cxn>
              <a:cxn ang="0">
                <a:pos x="connsiteX1" y="connsiteY1"/>
              </a:cxn>
              <a:cxn ang="0">
                <a:pos x="connsiteX2" y="connsiteY2"/>
              </a:cxn>
              <a:cxn ang="0">
                <a:pos x="connsiteX3" y="connsiteY3"/>
              </a:cxn>
            </a:cxnLst>
            <a:rect l="l" t="t" r="r" b="b"/>
            <a:pathLst>
              <a:path w="2763608" h="3343964">
                <a:moveTo>
                  <a:pt x="0" y="0"/>
                </a:moveTo>
                <a:lnTo>
                  <a:pt x="2763608" y="0"/>
                </a:lnTo>
                <a:lnTo>
                  <a:pt x="2763608" y="3343964"/>
                </a:lnTo>
                <a:lnTo>
                  <a:pt x="0" y="3343964"/>
                </a:ln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Tree>
    <p:extLst>
      <p:ext uri="{BB962C8B-B14F-4D97-AF65-F5344CB8AC3E}">
        <p14:creationId xmlns:p14="http://schemas.microsoft.com/office/powerpoint/2010/main" val="26704750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9_Title and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EDD092B0-8206-5F1C-758F-1156426DCF61}"/>
              </a:ext>
            </a:extLst>
          </p:cNvPr>
          <p:cNvSpPr>
            <a:spLocks noGrp="1"/>
          </p:cNvSpPr>
          <p:nvPr>
            <p:ph type="pic" sz="quarter" idx="15"/>
          </p:nvPr>
        </p:nvSpPr>
        <p:spPr>
          <a:xfrm>
            <a:off x="5306047" y="895350"/>
            <a:ext cx="5879614" cy="5067300"/>
          </a:xfrm>
          <a:custGeom>
            <a:avLst/>
            <a:gdLst>
              <a:gd name="connsiteX0" fmla="*/ 2514932 w 5879614"/>
              <a:gd name="connsiteY0" fmla="*/ 1204884 h 5067300"/>
              <a:gd name="connsiteX1" fmla="*/ 3942064 w 5879614"/>
              <a:gd name="connsiteY1" fmla="*/ 1204884 h 5067300"/>
              <a:gd name="connsiteX2" fmla="*/ 2741153 w 5879614"/>
              <a:gd name="connsiteY2" fmla="*/ 5067300 h 5067300"/>
              <a:gd name="connsiteX3" fmla="*/ 1314021 w 5879614"/>
              <a:gd name="connsiteY3" fmla="*/ 5067300 h 5067300"/>
              <a:gd name="connsiteX4" fmla="*/ 1200911 w 5879614"/>
              <a:gd name="connsiteY4" fmla="*/ 396634 h 5067300"/>
              <a:gd name="connsiteX5" fmla="*/ 2628043 w 5879614"/>
              <a:gd name="connsiteY5" fmla="*/ 396634 h 5067300"/>
              <a:gd name="connsiteX6" fmla="*/ 1427132 w 5879614"/>
              <a:gd name="connsiteY6" fmla="*/ 4259050 h 5067300"/>
              <a:gd name="connsiteX7" fmla="*/ 0 w 5879614"/>
              <a:gd name="connsiteY7" fmla="*/ 4259050 h 5067300"/>
              <a:gd name="connsiteX8" fmla="*/ 4452482 w 5879614"/>
              <a:gd name="connsiteY8" fmla="*/ 0 h 5067300"/>
              <a:gd name="connsiteX9" fmla="*/ 5879614 w 5879614"/>
              <a:gd name="connsiteY9" fmla="*/ 0 h 5067300"/>
              <a:gd name="connsiteX10" fmla="*/ 4678703 w 5879614"/>
              <a:gd name="connsiteY10" fmla="*/ 3862416 h 5067300"/>
              <a:gd name="connsiteX11" fmla="*/ 3251571 w 5879614"/>
              <a:gd name="connsiteY11" fmla="*/ 3862416 h 506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79614" h="5067300">
                <a:moveTo>
                  <a:pt x="2514932" y="1204884"/>
                </a:moveTo>
                <a:lnTo>
                  <a:pt x="3942064" y="1204884"/>
                </a:lnTo>
                <a:lnTo>
                  <a:pt x="2741153" y="5067300"/>
                </a:lnTo>
                <a:lnTo>
                  <a:pt x="1314021" y="5067300"/>
                </a:lnTo>
                <a:close/>
                <a:moveTo>
                  <a:pt x="1200911" y="396634"/>
                </a:moveTo>
                <a:lnTo>
                  <a:pt x="2628043" y="396634"/>
                </a:lnTo>
                <a:lnTo>
                  <a:pt x="1427132" y="4259050"/>
                </a:lnTo>
                <a:lnTo>
                  <a:pt x="0" y="4259050"/>
                </a:lnTo>
                <a:close/>
                <a:moveTo>
                  <a:pt x="4452482" y="0"/>
                </a:moveTo>
                <a:lnTo>
                  <a:pt x="5879614" y="0"/>
                </a:lnTo>
                <a:lnTo>
                  <a:pt x="4678703" y="3862416"/>
                </a:lnTo>
                <a:lnTo>
                  <a:pt x="3251571" y="3862416"/>
                </a:ln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Tree>
    <p:extLst>
      <p:ext uri="{BB962C8B-B14F-4D97-AF65-F5344CB8AC3E}">
        <p14:creationId xmlns:p14="http://schemas.microsoft.com/office/powerpoint/2010/main" val="1785335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DB88467-E30A-8083-7C1D-DD5B407695AD}"/>
              </a:ext>
            </a:extLst>
          </p:cNvPr>
          <p:cNvSpPr>
            <a:spLocks noGrp="1"/>
          </p:cNvSpPr>
          <p:nvPr>
            <p:ph type="pic" sz="quarter" idx="10"/>
          </p:nvPr>
        </p:nvSpPr>
        <p:spPr>
          <a:xfrm>
            <a:off x="8966200" y="2489200"/>
            <a:ext cx="3225800" cy="4368800"/>
          </a:xfrm>
          <a:custGeom>
            <a:avLst/>
            <a:gdLst>
              <a:gd name="connsiteX0" fmla="*/ 0 w 3225800"/>
              <a:gd name="connsiteY0" fmla="*/ 0 h 4368800"/>
              <a:gd name="connsiteX1" fmla="*/ 3225800 w 3225800"/>
              <a:gd name="connsiteY1" fmla="*/ 0 h 4368800"/>
              <a:gd name="connsiteX2" fmla="*/ 3225800 w 3225800"/>
              <a:gd name="connsiteY2" fmla="*/ 4368800 h 4368800"/>
              <a:gd name="connsiteX3" fmla="*/ 0 w 3225800"/>
              <a:gd name="connsiteY3" fmla="*/ 4368800 h 4368800"/>
            </a:gdLst>
            <a:ahLst/>
            <a:cxnLst>
              <a:cxn ang="0">
                <a:pos x="connsiteX0" y="connsiteY0"/>
              </a:cxn>
              <a:cxn ang="0">
                <a:pos x="connsiteX1" y="connsiteY1"/>
              </a:cxn>
              <a:cxn ang="0">
                <a:pos x="connsiteX2" y="connsiteY2"/>
              </a:cxn>
              <a:cxn ang="0">
                <a:pos x="connsiteX3" y="connsiteY3"/>
              </a:cxn>
            </a:cxnLst>
            <a:rect l="l" t="t" r="r" b="b"/>
            <a:pathLst>
              <a:path w="3225800" h="4368800">
                <a:moveTo>
                  <a:pt x="0" y="0"/>
                </a:moveTo>
                <a:lnTo>
                  <a:pt x="3225800" y="0"/>
                </a:lnTo>
                <a:lnTo>
                  <a:pt x="3225800" y="4368800"/>
                </a:lnTo>
                <a:lnTo>
                  <a:pt x="0" y="4368800"/>
                </a:ln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Tree>
    <p:extLst>
      <p:ext uri="{BB962C8B-B14F-4D97-AF65-F5344CB8AC3E}">
        <p14:creationId xmlns:p14="http://schemas.microsoft.com/office/powerpoint/2010/main" val="37259271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7_Title and Conten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653E2B0-126C-0EBE-A220-1ABC1C981434}"/>
              </a:ext>
            </a:extLst>
          </p:cNvPr>
          <p:cNvSpPr>
            <a:spLocks noGrp="1"/>
          </p:cNvSpPr>
          <p:nvPr>
            <p:ph type="pic" sz="quarter" idx="15"/>
          </p:nvPr>
        </p:nvSpPr>
        <p:spPr>
          <a:xfrm>
            <a:off x="6282001" y="914401"/>
            <a:ext cx="2100105" cy="1527349"/>
          </a:xfrm>
          <a:custGeom>
            <a:avLst/>
            <a:gdLst>
              <a:gd name="connsiteX0" fmla="*/ 0 w 2100105"/>
              <a:gd name="connsiteY0" fmla="*/ 0 h 1527349"/>
              <a:gd name="connsiteX1" fmla="*/ 2100105 w 2100105"/>
              <a:gd name="connsiteY1" fmla="*/ 0 h 1527349"/>
              <a:gd name="connsiteX2" fmla="*/ 2100105 w 2100105"/>
              <a:gd name="connsiteY2" fmla="*/ 1527349 h 1527349"/>
              <a:gd name="connsiteX3" fmla="*/ 0 w 2100105"/>
              <a:gd name="connsiteY3" fmla="*/ 1527349 h 1527349"/>
            </a:gdLst>
            <a:ahLst/>
            <a:cxnLst>
              <a:cxn ang="0">
                <a:pos x="connsiteX0" y="connsiteY0"/>
              </a:cxn>
              <a:cxn ang="0">
                <a:pos x="connsiteX1" y="connsiteY1"/>
              </a:cxn>
              <a:cxn ang="0">
                <a:pos x="connsiteX2" y="connsiteY2"/>
              </a:cxn>
              <a:cxn ang="0">
                <a:pos x="connsiteX3" y="connsiteY3"/>
              </a:cxn>
            </a:cxnLst>
            <a:rect l="l" t="t" r="r" b="b"/>
            <a:pathLst>
              <a:path w="2100105" h="1527349">
                <a:moveTo>
                  <a:pt x="0" y="0"/>
                </a:moveTo>
                <a:lnTo>
                  <a:pt x="2100105" y="0"/>
                </a:lnTo>
                <a:lnTo>
                  <a:pt x="2100105" y="1527349"/>
                </a:lnTo>
                <a:lnTo>
                  <a:pt x="0" y="1527349"/>
                </a:ln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
        <p:nvSpPr>
          <p:cNvPr id="22" name="Picture Placeholder 21">
            <a:extLst>
              <a:ext uri="{FF2B5EF4-FFF2-40B4-BE49-F238E27FC236}">
                <a16:creationId xmlns:a16="http://schemas.microsoft.com/office/drawing/2014/main" id="{9CEF701D-8328-BAFF-C882-41112ACFF135}"/>
              </a:ext>
            </a:extLst>
          </p:cNvPr>
          <p:cNvSpPr>
            <a:spLocks noGrp="1"/>
          </p:cNvSpPr>
          <p:nvPr>
            <p:ph type="pic" sz="quarter" idx="30"/>
          </p:nvPr>
        </p:nvSpPr>
        <p:spPr>
          <a:xfrm>
            <a:off x="6279489" y="2665326"/>
            <a:ext cx="2100105" cy="1527349"/>
          </a:xfrm>
          <a:custGeom>
            <a:avLst/>
            <a:gdLst>
              <a:gd name="connsiteX0" fmla="*/ 0 w 2100105"/>
              <a:gd name="connsiteY0" fmla="*/ 0 h 1527349"/>
              <a:gd name="connsiteX1" fmla="*/ 2100105 w 2100105"/>
              <a:gd name="connsiteY1" fmla="*/ 0 h 1527349"/>
              <a:gd name="connsiteX2" fmla="*/ 2100105 w 2100105"/>
              <a:gd name="connsiteY2" fmla="*/ 1527349 h 1527349"/>
              <a:gd name="connsiteX3" fmla="*/ 0 w 2100105"/>
              <a:gd name="connsiteY3" fmla="*/ 1527349 h 1527349"/>
            </a:gdLst>
            <a:ahLst/>
            <a:cxnLst>
              <a:cxn ang="0">
                <a:pos x="connsiteX0" y="connsiteY0"/>
              </a:cxn>
              <a:cxn ang="0">
                <a:pos x="connsiteX1" y="connsiteY1"/>
              </a:cxn>
              <a:cxn ang="0">
                <a:pos x="connsiteX2" y="connsiteY2"/>
              </a:cxn>
              <a:cxn ang="0">
                <a:pos x="connsiteX3" y="connsiteY3"/>
              </a:cxn>
            </a:cxnLst>
            <a:rect l="l" t="t" r="r" b="b"/>
            <a:pathLst>
              <a:path w="2100105" h="1527349">
                <a:moveTo>
                  <a:pt x="0" y="0"/>
                </a:moveTo>
                <a:lnTo>
                  <a:pt x="2100105" y="0"/>
                </a:lnTo>
                <a:lnTo>
                  <a:pt x="2100105" y="1527349"/>
                </a:lnTo>
                <a:lnTo>
                  <a:pt x="0" y="1527349"/>
                </a:ln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
        <p:nvSpPr>
          <p:cNvPr id="23" name="Picture Placeholder 22">
            <a:extLst>
              <a:ext uri="{FF2B5EF4-FFF2-40B4-BE49-F238E27FC236}">
                <a16:creationId xmlns:a16="http://schemas.microsoft.com/office/drawing/2014/main" id="{984717E8-0F4B-7021-A096-C0901B460123}"/>
              </a:ext>
            </a:extLst>
          </p:cNvPr>
          <p:cNvSpPr>
            <a:spLocks noGrp="1"/>
          </p:cNvSpPr>
          <p:nvPr>
            <p:ph type="pic" sz="quarter" idx="31"/>
          </p:nvPr>
        </p:nvSpPr>
        <p:spPr>
          <a:xfrm>
            <a:off x="6276977" y="4416251"/>
            <a:ext cx="2100105" cy="1527349"/>
          </a:xfrm>
          <a:custGeom>
            <a:avLst/>
            <a:gdLst>
              <a:gd name="connsiteX0" fmla="*/ 0 w 2100105"/>
              <a:gd name="connsiteY0" fmla="*/ 0 h 1527349"/>
              <a:gd name="connsiteX1" fmla="*/ 2100105 w 2100105"/>
              <a:gd name="connsiteY1" fmla="*/ 0 h 1527349"/>
              <a:gd name="connsiteX2" fmla="*/ 2100105 w 2100105"/>
              <a:gd name="connsiteY2" fmla="*/ 1527349 h 1527349"/>
              <a:gd name="connsiteX3" fmla="*/ 0 w 2100105"/>
              <a:gd name="connsiteY3" fmla="*/ 1527349 h 1527349"/>
            </a:gdLst>
            <a:ahLst/>
            <a:cxnLst>
              <a:cxn ang="0">
                <a:pos x="connsiteX0" y="connsiteY0"/>
              </a:cxn>
              <a:cxn ang="0">
                <a:pos x="connsiteX1" y="connsiteY1"/>
              </a:cxn>
              <a:cxn ang="0">
                <a:pos x="connsiteX2" y="connsiteY2"/>
              </a:cxn>
              <a:cxn ang="0">
                <a:pos x="connsiteX3" y="connsiteY3"/>
              </a:cxn>
            </a:cxnLst>
            <a:rect l="l" t="t" r="r" b="b"/>
            <a:pathLst>
              <a:path w="2100105" h="1527349">
                <a:moveTo>
                  <a:pt x="0" y="0"/>
                </a:moveTo>
                <a:lnTo>
                  <a:pt x="2100105" y="0"/>
                </a:lnTo>
                <a:lnTo>
                  <a:pt x="2100105" y="1527349"/>
                </a:lnTo>
                <a:lnTo>
                  <a:pt x="0" y="1527349"/>
                </a:ln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
        <p:nvSpPr>
          <p:cNvPr id="20" name="Picture Placeholder 19">
            <a:extLst>
              <a:ext uri="{FF2B5EF4-FFF2-40B4-BE49-F238E27FC236}">
                <a16:creationId xmlns:a16="http://schemas.microsoft.com/office/drawing/2014/main" id="{EE911140-434A-18AC-C269-14221893D8D4}"/>
              </a:ext>
            </a:extLst>
          </p:cNvPr>
          <p:cNvSpPr>
            <a:spLocks noGrp="1"/>
          </p:cNvSpPr>
          <p:nvPr>
            <p:ph type="pic" sz="quarter" idx="32"/>
          </p:nvPr>
        </p:nvSpPr>
        <p:spPr>
          <a:xfrm>
            <a:off x="8625952" y="3823397"/>
            <a:ext cx="2100105" cy="2120202"/>
          </a:xfrm>
          <a:custGeom>
            <a:avLst/>
            <a:gdLst>
              <a:gd name="connsiteX0" fmla="*/ 0 w 2100105"/>
              <a:gd name="connsiteY0" fmla="*/ 0 h 2120202"/>
              <a:gd name="connsiteX1" fmla="*/ 2100105 w 2100105"/>
              <a:gd name="connsiteY1" fmla="*/ 0 h 2120202"/>
              <a:gd name="connsiteX2" fmla="*/ 2100105 w 2100105"/>
              <a:gd name="connsiteY2" fmla="*/ 2120202 h 2120202"/>
              <a:gd name="connsiteX3" fmla="*/ 0 w 2100105"/>
              <a:gd name="connsiteY3" fmla="*/ 2120202 h 2120202"/>
            </a:gdLst>
            <a:ahLst/>
            <a:cxnLst>
              <a:cxn ang="0">
                <a:pos x="connsiteX0" y="connsiteY0"/>
              </a:cxn>
              <a:cxn ang="0">
                <a:pos x="connsiteX1" y="connsiteY1"/>
              </a:cxn>
              <a:cxn ang="0">
                <a:pos x="connsiteX2" y="connsiteY2"/>
              </a:cxn>
              <a:cxn ang="0">
                <a:pos x="connsiteX3" y="connsiteY3"/>
              </a:cxn>
            </a:cxnLst>
            <a:rect l="l" t="t" r="r" b="b"/>
            <a:pathLst>
              <a:path w="2100105" h="2120202">
                <a:moveTo>
                  <a:pt x="0" y="0"/>
                </a:moveTo>
                <a:lnTo>
                  <a:pt x="2100105" y="0"/>
                </a:lnTo>
                <a:lnTo>
                  <a:pt x="2100105" y="2120202"/>
                </a:lnTo>
                <a:lnTo>
                  <a:pt x="0" y="2120202"/>
                </a:ln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
        <p:nvSpPr>
          <p:cNvPr id="19" name="Picture Placeholder 18">
            <a:extLst>
              <a:ext uri="{FF2B5EF4-FFF2-40B4-BE49-F238E27FC236}">
                <a16:creationId xmlns:a16="http://schemas.microsoft.com/office/drawing/2014/main" id="{AC67862B-2197-42E4-0308-50447EEFF815}"/>
              </a:ext>
            </a:extLst>
          </p:cNvPr>
          <p:cNvSpPr>
            <a:spLocks noGrp="1"/>
          </p:cNvSpPr>
          <p:nvPr>
            <p:ph type="pic" sz="quarter" idx="33"/>
          </p:nvPr>
        </p:nvSpPr>
        <p:spPr>
          <a:xfrm>
            <a:off x="8625952" y="914401"/>
            <a:ext cx="2100105" cy="2674709"/>
          </a:xfrm>
          <a:custGeom>
            <a:avLst/>
            <a:gdLst>
              <a:gd name="connsiteX0" fmla="*/ 0 w 2100105"/>
              <a:gd name="connsiteY0" fmla="*/ 0 h 2674709"/>
              <a:gd name="connsiteX1" fmla="*/ 2100105 w 2100105"/>
              <a:gd name="connsiteY1" fmla="*/ 0 h 2674709"/>
              <a:gd name="connsiteX2" fmla="*/ 2100105 w 2100105"/>
              <a:gd name="connsiteY2" fmla="*/ 2674709 h 2674709"/>
              <a:gd name="connsiteX3" fmla="*/ 0 w 2100105"/>
              <a:gd name="connsiteY3" fmla="*/ 2674709 h 2674709"/>
            </a:gdLst>
            <a:ahLst/>
            <a:cxnLst>
              <a:cxn ang="0">
                <a:pos x="connsiteX0" y="connsiteY0"/>
              </a:cxn>
              <a:cxn ang="0">
                <a:pos x="connsiteX1" y="connsiteY1"/>
              </a:cxn>
              <a:cxn ang="0">
                <a:pos x="connsiteX2" y="connsiteY2"/>
              </a:cxn>
              <a:cxn ang="0">
                <a:pos x="connsiteX3" y="connsiteY3"/>
              </a:cxn>
            </a:cxnLst>
            <a:rect l="l" t="t" r="r" b="b"/>
            <a:pathLst>
              <a:path w="2100105" h="2674709">
                <a:moveTo>
                  <a:pt x="0" y="0"/>
                </a:moveTo>
                <a:lnTo>
                  <a:pt x="2100105" y="0"/>
                </a:lnTo>
                <a:lnTo>
                  <a:pt x="2100105" y="2674709"/>
                </a:lnTo>
                <a:lnTo>
                  <a:pt x="0" y="2674709"/>
                </a:ln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Tree>
    <p:extLst>
      <p:ext uri="{BB962C8B-B14F-4D97-AF65-F5344CB8AC3E}">
        <p14:creationId xmlns:p14="http://schemas.microsoft.com/office/powerpoint/2010/main" val="18752790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8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EB4FD4-7DBA-E929-B3B9-450E120C07BB}"/>
              </a:ext>
            </a:extLst>
          </p:cNvPr>
          <p:cNvSpPr>
            <a:spLocks noGrp="1"/>
          </p:cNvSpPr>
          <p:nvPr>
            <p:ph type="pic" sz="quarter" idx="33"/>
          </p:nvPr>
        </p:nvSpPr>
        <p:spPr>
          <a:xfrm>
            <a:off x="6750830" y="0"/>
            <a:ext cx="5441170" cy="6858000"/>
          </a:xfrm>
          <a:custGeom>
            <a:avLst/>
            <a:gdLst>
              <a:gd name="connsiteX0" fmla="*/ 0 w 5441170"/>
              <a:gd name="connsiteY0" fmla="*/ 0 h 6858000"/>
              <a:gd name="connsiteX1" fmla="*/ 5441170 w 5441170"/>
              <a:gd name="connsiteY1" fmla="*/ 0 h 6858000"/>
              <a:gd name="connsiteX2" fmla="*/ 5441170 w 5441170"/>
              <a:gd name="connsiteY2" fmla="*/ 6858000 h 6858000"/>
              <a:gd name="connsiteX3" fmla="*/ 0 w 54411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170" h="6858000">
                <a:moveTo>
                  <a:pt x="0" y="0"/>
                </a:moveTo>
                <a:lnTo>
                  <a:pt x="5441170" y="0"/>
                </a:lnTo>
                <a:lnTo>
                  <a:pt x="5441170" y="6858000"/>
                </a:lnTo>
                <a:lnTo>
                  <a:pt x="0" y="6858000"/>
                </a:lnTo>
                <a:close/>
              </a:path>
            </a:pathLst>
          </a:custGeom>
        </p:spPr>
        <p:txBody>
          <a:bodyPr wrap="square" anchor="ctr">
            <a:noAutofit/>
          </a:bodyPr>
          <a:lstStyle>
            <a:lvl1pPr marL="0" indent="0" algn="ctr">
              <a:buFontTx/>
              <a:buNone/>
              <a:defRPr sz="1000">
                <a:latin typeface="DM Sans" pitchFamily="2" charset="0"/>
              </a:defRPr>
            </a:lvl1pPr>
          </a:lstStyle>
          <a:p>
            <a:endParaRPr lang="en-US"/>
          </a:p>
        </p:txBody>
      </p:sp>
    </p:spTree>
    <p:extLst>
      <p:ext uri="{BB962C8B-B14F-4D97-AF65-F5344CB8AC3E}">
        <p14:creationId xmlns:p14="http://schemas.microsoft.com/office/powerpoint/2010/main" val="2609845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FED9F51-31B1-9836-9550-050F9501A871}"/>
              </a:ext>
            </a:extLst>
          </p:cNvPr>
          <p:cNvSpPr>
            <a:spLocks noGrp="1"/>
          </p:cNvSpPr>
          <p:nvPr>
            <p:ph type="pic" sz="quarter" idx="10"/>
          </p:nvPr>
        </p:nvSpPr>
        <p:spPr>
          <a:xfrm>
            <a:off x="4578348" y="2424841"/>
            <a:ext cx="1856874" cy="1856874"/>
          </a:xfrm>
          <a:custGeom>
            <a:avLst/>
            <a:gdLst>
              <a:gd name="connsiteX0" fmla="*/ 928437 w 1856874"/>
              <a:gd name="connsiteY0" fmla="*/ 0 h 1856874"/>
              <a:gd name="connsiteX1" fmla="*/ 1856874 w 1856874"/>
              <a:gd name="connsiteY1" fmla="*/ 928437 h 1856874"/>
              <a:gd name="connsiteX2" fmla="*/ 928437 w 1856874"/>
              <a:gd name="connsiteY2" fmla="*/ 1856874 h 1856874"/>
              <a:gd name="connsiteX3" fmla="*/ 0 w 1856874"/>
              <a:gd name="connsiteY3" fmla="*/ 928437 h 1856874"/>
              <a:gd name="connsiteX4" fmla="*/ 928437 w 1856874"/>
              <a:gd name="connsiteY4" fmla="*/ 0 h 1856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874" h="1856874">
                <a:moveTo>
                  <a:pt x="928437" y="0"/>
                </a:moveTo>
                <a:cubicBezTo>
                  <a:pt x="1441199" y="0"/>
                  <a:pt x="1856874" y="415675"/>
                  <a:pt x="1856874" y="928437"/>
                </a:cubicBezTo>
                <a:cubicBezTo>
                  <a:pt x="1856874" y="1441199"/>
                  <a:pt x="1441199" y="1856874"/>
                  <a:pt x="928437" y="1856874"/>
                </a:cubicBezTo>
                <a:cubicBezTo>
                  <a:pt x="415675" y="1856874"/>
                  <a:pt x="0" y="1441199"/>
                  <a:pt x="0" y="928437"/>
                </a:cubicBezTo>
                <a:cubicBezTo>
                  <a:pt x="0" y="415675"/>
                  <a:pt x="415675" y="0"/>
                  <a:pt x="928437" y="0"/>
                </a:cubicBez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Tree>
    <p:extLst>
      <p:ext uri="{BB962C8B-B14F-4D97-AF65-F5344CB8AC3E}">
        <p14:creationId xmlns:p14="http://schemas.microsoft.com/office/powerpoint/2010/main" val="1552862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4386505-2D8E-3D14-FAD9-4600099374DC}"/>
              </a:ext>
            </a:extLst>
          </p:cNvPr>
          <p:cNvSpPr>
            <a:spLocks noGrp="1"/>
          </p:cNvSpPr>
          <p:nvPr>
            <p:ph type="pic" sz="quarter" idx="10"/>
          </p:nvPr>
        </p:nvSpPr>
        <p:spPr>
          <a:xfrm>
            <a:off x="7297927" y="1162222"/>
            <a:ext cx="1642874" cy="1642874"/>
          </a:xfrm>
          <a:custGeom>
            <a:avLst/>
            <a:gdLst>
              <a:gd name="connsiteX0" fmla="*/ 821437 w 1642874"/>
              <a:gd name="connsiteY0" fmla="*/ 0 h 1642874"/>
              <a:gd name="connsiteX1" fmla="*/ 1642874 w 1642874"/>
              <a:gd name="connsiteY1" fmla="*/ 821437 h 1642874"/>
              <a:gd name="connsiteX2" fmla="*/ 821437 w 1642874"/>
              <a:gd name="connsiteY2" fmla="*/ 1642874 h 1642874"/>
              <a:gd name="connsiteX3" fmla="*/ 0 w 1642874"/>
              <a:gd name="connsiteY3" fmla="*/ 821437 h 1642874"/>
              <a:gd name="connsiteX4" fmla="*/ 821437 w 1642874"/>
              <a:gd name="connsiteY4" fmla="*/ 0 h 164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2874" h="1642874">
                <a:moveTo>
                  <a:pt x="821437" y="0"/>
                </a:moveTo>
                <a:cubicBezTo>
                  <a:pt x="1275104" y="0"/>
                  <a:pt x="1642874" y="367770"/>
                  <a:pt x="1642874" y="821437"/>
                </a:cubicBezTo>
                <a:cubicBezTo>
                  <a:pt x="1642874" y="1275104"/>
                  <a:pt x="1275104" y="1642874"/>
                  <a:pt x="821437" y="1642874"/>
                </a:cubicBezTo>
                <a:cubicBezTo>
                  <a:pt x="367770" y="1642874"/>
                  <a:pt x="0" y="1275104"/>
                  <a:pt x="0" y="821437"/>
                </a:cubicBezTo>
                <a:cubicBezTo>
                  <a:pt x="0" y="367770"/>
                  <a:pt x="367770" y="0"/>
                  <a:pt x="821437" y="0"/>
                </a:cubicBez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Tree>
    <p:extLst>
      <p:ext uri="{BB962C8B-B14F-4D97-AF65-F5344CB8AC3E}">
        <p14:creationId xmlns:p14="http://schemas.microsoft.com/office/powerpoint/2010/main" val="286543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11B1B13-45F9-6AC1-EAAA-5F7879BA3A33}"/>
              </a:ext>
            </a:extLst>
          </p:cNvPr>
          <p:cNvSpPr>
            <a:spLocks noGrp="1"/>
          </p:cNvSpPr>
          <p:nvPr>
            <p:ph type="pic" sz="quarter" idx="11"/>
          </p:nvPr>
        </p:nvSpPr>
        <p:spPr>
          <a:xfrm>
            <a:off x="9500325" y="3052235"/>
            <a:ext cx="1307934" cy="1307934"/>
          </a:xfrm>
          <a:custGeom>
            <a:avLst/>
            <a:gdLst>
              <a:gd name="connsiteX0" fmla="*/ 653967 w 1307934"/>
              <a:gd name="connsiteY0" fmla="*/ 0 h 1307934"/>
              <a:gd name="connsiteX1" fmla="*/ 1307934 w 1307934"/>
              <a:gd name="connsiteY1" fmla="*/ 653967 h 1307934"/>
              <a:gd name="connsiteX2" fmla="*/ 653967 w 1307934"/>
              <a:gd name="connsiteY2" fmla="*/ 1307934 h 1307934"/>
              <a:gd name="connsiteX3" fmla="*/ 0 w 1307934"/>
              <a:gd name="connsiteY3" fmla="*/ 653967 h 1307934"/>
              <a:gd name="connsiteX4" fmla="*/ 653967 w 1307934"/>
              <a:gd name="connsiteY4" fmla="*/ 0 h 1307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7934" h="1307934">
                <a:moveTo>
                  <a:pt x="653967" y="0"/>
                </a:moveTo>
                <a:cubicBezTo>
                  <a:pt x="1015143" y="0"/>
                  <a:pt x="1307934" y="292791"/>
                  <a:pt x="1307934" y="653967"/>
                </a:cubicBezTo>
                <a:cubicBezTo>
                  <a:pt x="1307934" y="1015143"/>
                  <a:pt x="1015143" y="1307934"/>
                  <a:pt x="653967" y="1307934"/>
                </a:cubicBezTo>
                <a:cubicBezTo>
                  <a:pt x="292791" y="1307934"/>
                  <a:pt x="0" y="1015143"/>
                  <a:pt x="0" y="653967"/>
                </a:cubicBezTo>
                <a:cubicBezTo>
                  <a:pt x="0" y="292791"/>
                  <a:pt x="292791" y="0"/>
                  <a:pt x="653967" y="0"/>
                </a:cubicBez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
        <p:nvSpPr>
          <p:cNvPr id="8" name="Picture Placeholder 7">
            <a:extLst>
              <a:ext uri="{FF2B5EF4-FFF2-40B4-BE49-F238E27FC236}">
                <a16:creationId xmlns:a16="http://schemas.microsoft.com/office/drawing/2014/main" id="{227C5048-9969-C33F-ADC1-E64FBDFE4C2E}"/>
              </a:ext>
            </a:extLst>
          </p:cNvPr>
          <p:cNvSpPr>
            <a:spLocks noGrp="1"/>
          </p:cNvSpPr>
          <p:nvPr>
            <p:ph type="pic" sz="quarter" idx="10"/>
          </p:nvPr>
        </p:nvSpPr>
        <p:spPr>
          <a:xfrm>
            <a:off x="6431058" y="3052235"/>
            <a:ext cx="1307934" cy="1307934"/>
          </a:xfrm>
          <a:custGeom>
            <a:avLst/>
            <a:gdLst>
              <a:gd name="connsiteX0" fmla="*/ 653967 w 1307934"/>
              <a:gd name="connsiteY0" fmla="*/ 0 h 1307934"/>
              <a:gd name="connsiteX1" fmla="*/ 1307934 w 1307934"/>
              <a:gd name="connsiteY1" fmla="*/ 653967 h 1307934"/>
              <a:gd name="connsiteX2" fmla="*/ 653967 w 1307934"/>
              <a:gd name="connsiteY2" fmla="*/ 1307934 h 1307934"/>
              <a:gd name="connsiteX3" fmla="*/ 0 w 1307934"/>
              <a:gd name="connsiteY3" fmla="*/ 653967 h 1307934"/>
              <a:gd name="connsiteX4" fmla="*/ 653967 w 1307934"/>
              <a:gd name="connsiteY4" fmla="*/ 0 h 1307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7934" h="1307934">
                <a:moveTo>
                  <a:pt x="653967" y="0"/>
                </a:moveTo>
                <a:cubicBezTo>
                  <a:pt x="1015143" y="0"/>
                  <a:pt x="1307934" y="292791"/>
                  <a:pt x="1307934" y="653967"/>
                </a:cubicBezTo>
                <a:cubicBezTo>
                  <a:pt x="1307934" y="1015143"/>
                  <a:pt x="1015143" y="1307934"/>
                  <a:pt x="653967" y="1307934"/>
                </a:cubicBezTo>
                <a:cubicBezTo>
                  <a:pt x="292791" y="1307934"/>
                  <a:pt x="0" y="1015143"/>
                  <a:pt x="0" y="653967"/>
                </a:cubicBezTo>
                <a:cubicBezTo>
                  <a:pt x="0" y="292791"/>
                  <a:pt x="292791" y="0"/>
                  <a:pt x="653967" y="0"/>
                </a:cubicBez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Tree>
    <p:extLst>
      <p:ext uri="{BB962C8B-B14F-4D97-AF65-F5344CB8AC3E}">
        <p14:creationId xmlns:p14="http://schemas.microsoft.com/office/powerpoint/2010/main" val="194478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56DEECB2-4F52-C3BF-7AB2-30812DF0CF2B}"/>
              </a:ext>
            </a:extLst>
          </p:cNvPr>
          <p:cNvSpPr>
            <a:spLocks noGrp="1"/>
          </p:cNvSpPr>
          <p:nvPr>
            <p:ph type="pic" sz="quarter" idx="12"/>
          </p:nvPr>
        </p:nvSpPr>
        <p:spPr>
          <a:xfrm>
            <a:off x="5686446" y="1907434"/>
            <a:ext cx="2118813" cy="3838203"/>
          </a:xfrm>
          <a:custGeom>
            <a:avLst/>
            <a:gdLst>
              <a:gd name="connsiteX0" fmla="*/ 0 w 2118813"/>
              <a:gd name="connsiteY0" fmla="*/ 0 h 3838203"/>
              <a:gd name="connsiteX1" fmla="*/ 2118813 w 2118813"/>
              <a:gd name="connsiteY1" fmla="*/ 0 h 3838203"/>
              <a:gd name="connsiteX2" fmla="*/ 2118813 w 2118813"/>
              <a:gd name="connsiteY2" fmla="*/ 3838203 h 3838203"/>
              <a:gd name="connsiteX3" fmla="*/ 0 w 2118813"/>
              <a:gd name="connsiteY3" fmla="*/ 3838203 h 3838203"/>
            </a:gdLst>
            <a:ahLst/>
            <a:cxnLst>
              <a:cxn ang="0">
                <a:pos x="connsiteX0" y="connsiteY0"/>
              </a:cxn>
              <a:cxn ang="0">
                <a:pos x="connsiteX1" y="connsiteY1"/>
              </a:cxn>
              <a:cxn ang="0">
                <a:pos x="connsiteX2" y="connsiteY2"/>
              </a:cxn>
              <a:cxn ang="0">
                <a:pos x="connsiteX3" y="connsiteY3"/>
              </a:cxn>
            </a:cxnLst>
            <a:rect l="l" t="t" r="r" b="b"/>
            <a:pathLst>
              <a:path w="2118813" h="3838203">
                <a:moveTo>
                  <a:pt x="0" y="0"/>
                </a:moveTo>
                <a:lnTo>
                  <a:pt x="2118813" y="0"/>
                </a:lnTo>
                <a:lnTo>
                  <a:pt x="2118813" y="3838203"/>
                </a:lnTo>
                <a:lnTo>
                  <a:pt x="0" y="3838203"/>
                </a:lnTo>
                <a:close/>
              </a:path>
            </a:pathLst>
          </a:custGeom>
        </p:spPr>
        <p:txBody>
          <a:bodyPr wrap="square" anchor="ctr">
            <a:noAutofit/>
          </a:bodyPr>
          <a:lstStyle>
            <a:lvl1pPr marL="0" indent="0" algn="ctr">
              <a:buFontTx/>
              <a:buNone/>
              <a:defRPr sz="1000">
                <a:latin typeface="Poppins" panose="00000500000000000000" pitchFamily="2" charset="0"/>
                <a:cs typeface="Poppins" panose="00000500000000000000" pitchFamily="2" charset="0"/>
              </a:defRPr>
            </a:lvl1pPr>
          </a:lstStyle>
          <a:p>
            <a:endParaRPr lang="en-US"/>
          </a:p>
        </p:txBody>
      </p:sp>
    </p:spTree>
    <p:extLst>
      <p:ext uri="{BB962C8B-B14F-4D97-AF65-F5344CB8AC3E}">
        <p14:creationId xmlns:p14="http://schemas.microsoft.com/office/powerpoint/2010/main" val="238781153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1859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9"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70" r:id="rId17"/>
    <p:sldLayoutId id="2147483664" r:id="rId18"/>
    <p:sldLayoutId id="2147483665" r:id="rId19"/>
    <p:sldLayoutId id="2147483666" r:id="rId20"/>
    <p:sldLayoutId id="2147483676" r:id="rId21"/>
    <p:sldLayoutId id="2147483682" r:id="rId22"/>
    <p:sldLayoutId id="2147483677" r:id="rId23"/>
    <p:sldLayoutId id="2147483678" r:id="rId24"/>
    <p:sldLayoutId id="2147483679" r:id="rId25"/>
    <p:sldLayoutId id="2147483680" r:id="rId26"/>
    <p:sldLayoutId id="2147483681" r:id="rId27"/>
    <p:sldLayoutId id="2147483671" r:id="rId28"/>
    <p:sldLayoutId id="2147483667" r:id="rId29"/>
    <p:sldLayoutId id="2147483668" r:id="rId30"/>
    <p:sldLayoutId id="2147483672" r:id="rId31"/>
    <p:sldLayoutId id="2147483673" r:id="rId32"/>
    <p:sldLayoutId id="2147483674" r:id="rId33"/>
    <p:sldLayoutId id="2147483675"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9" r:id="rId49"/>
    <p:sldLayoutId id="2147483697" r:id="rId50"/>
    <p:sldLayoutId id="2147483698" r:id="rId5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webauthn.guide/"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fidoalliance.org/passkeys/" TargetMode="External"/><Relationship Id="rId5" Type="http://schemas.openxmlformats.org/officeDocument/2006/relationships/hyperlink" Target="https://www.trio.so/blog/fido2-authentication" TargetMode="External"/><Relationship Id="rId4" Type="http://schemas.openxmlformats.org/officeDocument/2006/relationships/hyperlink" Target="https://www.youtube.com/live/Esu8blIcyuA"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www.youtube.com/live/Esu8blIcyuA"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hyperlink" Target="https://learn.microsoft.com/en-us/entra/identity/authentication/concept-authentication-strengths" TargetMode="External"/><Relationship Id="rId4" Type="http://schemas.openxmlformats.org/officeDocument/2006/relationships/hyperlink" Target="https://learn.microsoft.com/en-us/entra/identity/conditional-access/concept-conditional-access-sessio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hyperlink" Target="https://learn.microsoft.com/en-us/entra/identity/conditional-access/concept-token-protection" TargetMode="External"/><Relationship Id="rId4" Type="http://schemas.openxmlformats.org/officeDocument/2006/relationships/hyperlink" Target="https://learn.microsoft.com/en-us/entra/identity/conditional-access/concept-conditional-access-sessio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hyperlink" Target="https://learn.microsoft.com/en-us/entra/id-protection/howto-identity-protection-configure-risk-policies" TargetMode="External"/><Relationship Id="rId4" Type="http://schemas.openxmlformats.org/officeDocument/2006/relationships/hyperlink" Target="https://learn.microsoft.com/en-us/entra/identity/conditional-access/concept-conditional-access-session"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learn.microsoft.com/en-us/entra/identity/conditional-access/concept-conditional-access-sessi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janbakker.tech/how-to-restrict-device-code-flow-in-entra-id/"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hyperlink" Target="https://learn.microsoft.com/en-us/entra/identity/conditional-access/policy-block-authentication-flows" TargetMode="External"/><Relationship Id="rId5" Type="http://schemas.openxmlformats.org/officeDocument/2006/relationships/hyperlink" Target="https://learn.microsoft.com/en-us/entra/identity/conditional-access/concept-conditional-access-session" TargetMode="Externa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test" TargetMode="External"/><Relationship Id="rId5" Type="http://schemas.openxmlformats.org/officeDocument/2006/relationships/hyperlink" Target="https://learn.microsoft.com/en-us/entra/identity/conditional-access/concept-conditional-access-session" TargetMode="Externa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microsoft.com/en-us/security/blog/2025/05/29/defending-against-evolving-identity-attack-techniques/"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hyperlink" Target="https://www.verizon.com/business/resources/Ta1a/reports/2025-dbir-data-breach-investigations-report.pdf" TargetMode="External"/><Relationship Id="rId5" Type="http://schemas.openxmlformats.org/officeDocument/2006/relationships/chart" Target="../charts/chart2.xml"/><Relationship Id="rId4" Type="http://schemas.openxmlformats.org/officeDocument/2006/relationships/chart" Target="../charts/char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s://github.com/troyapoulin/BEYOND-MFA-Strengthening-Microsoft-365"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hyperlink" Target="https://github.com/troyapoulin/BEYOND-MFA-Strengthening-Microsoft-365"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jpe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www.linkedin.com/in/troyapoulin" TargetMode="External"/><Relationship Id="rId5" Type="http://schemas.openxmlformats.org/officeDocument/2006/relationships/hyperlink" Target="http://www.linkedin.com/in/troyapoulin" TargetMode="Externa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hyperlink" Target="https://security.googleblog.com/2024/04/detecting-browser-data-theft-using.html" TargetMode="External"/><Relationship Id="rId13" Type="http://schemas.openxmlformats.org/officeDocument/2006/relationships/hyperlink" Target="https://www.beyondtrust.com/resources/glossary/mfa-fatigue-attack" TargetMode="External"/><Relationship Id="rId3" Type="http://schemas.openxmlformats.org/officeDocument/2006/relationships/image" Target="../media/image6.png"/><Relationship Id="rId7" Type="http://schemas.openxmlformats.org/officeDocument/2006/relationships/hyperlink" Target="https://cyberscoop.com/infostealers-cybercrime-surged-2024-flashpoint/" TargetMode="External"/><Relationship Id="rId12" Type="http://schemas.openxmlformats.org/officeDocument/2006/relationships/hyperlink" Target="https://flare.io/"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hyperlink" Target="https://jumpcloud.com/blog/password-statistics-trends" TargetMode="External"/><Relationship Id="rId11" Type="http://schemas.openxmlformats.org/officeDocument/2006/relationships/hyperlink" Target="https://www.malwarebytes.com/blog/news/2025/07/millions-of-people-spied-on-by-malicious-browser-extensions-in-chrome-and-edge" TargetMode="External"/><Relationship Id="rId5" Type="http://schemas.openxmlformats.org/officeDocument/2006/relationships/hyperlink" Target="https://www.enzoic.com/blog/8-stats-on-password-reuse/" TargetMode="External"/><Relationship Id="rId15" Type="http://schemas.openxmlformats.org/officeDocument/2006/relationships/hyperlink" Target="https://github.com/troyapoulin/BEYOND-MFA-Strengthening-Microsoft-365" TargetMode="External"/><Relationship Id="rId10" Type="http://schemas.openxmlformats.org/officeDocument/2006/relationships/hyperlink" Target="https://www.elastic.co/security-labs/katz-and-mouse-game" TargetMode="External"/><Relationship Id="rId4" Type="http://schemas.openxmlformats.org/officeDocument/2006/relationships/image" Target="../media/image7.png"/><Relationship Id="rId9" Type="http://schemas.openxmlformats.org/officeDocument/2006/relationships/hyperlink" Target="https://www.microsoft.com/en-us/security/blog/2025/05/21/lumma-stealer-breaking-down-the-delivery-techniques-and-capabilities-of-a-prolific-infostealer/" TargetMode="External"/><Relationship Id="rId1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www.trustwave.com/en-us/resources/blogs/spiderlabs-blog/understanding-and-discovering-open-redirect-vulnerabiliti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E8E6C53-B0DA-555B-D143-015324915657}"/>
              </a:ext>
            </a:extLst>
          </p:cNvPr>
          <p:cNvGrpSpPr/>
          <p:nvPr/>
        </p:nvGrpSpPr>
        <p:grpSpPr>
          <a:xfrm>
            <a:off x="8571468" y="-2609820"/>
            <a:ext cx="5052771" cy="8541859"/>
            <a:chOff x="1408113" y="1169988"/>
            <a:chExt cx="1374776" cy="2324100"/>
          </a:xfrm>
          <a:solidFill>
            <a:schemeClr val="bg1">
              <a:lumMod val="85000"/>
              <a:alpha val="30000"/>
            </a:schemeClr>
          </a:solidFill>
        </p:grpSpPr>
        <p:sp>
          <p:nvSpPr>
            <p:cNvPr id="6" name="Freeform 5">
              <a:extLst>
                <a:ext uri="{FF2B5EF4-FFF2-40B4-BE49-F238E27FC236}">
                  <a16:creationId xmlns:a16="http://schemas.microsoft.com/office/drawing/2014/main" id="{D61B8235-39D1-322B-4AD5-BEEAD833DB12}"/>
                </a:ext>
              </a:extLst>
            </p:cNvPr>
            <p:cNvSpPr>
              <a:spLocks/>
            </p:cNvSpPr>
            <p:nvPr/>
          </p:nvSpPr>
          <p:spPr bwMode="auto">
            <a:xfrm>
              <a:off x="1408113" y="1169988"/>
              <a:ext cx="1003300" cy="1406525"/>
            </a:xfrm>
            <a:custGeom>
              <a:avLst/>
              <a:gdLst>
                <a:gd name="T0" fmla="*/ 0 w 632"/>
                <a:gd name="T1" fmla="*/ 618 h 886"/>
                <a:gd name="T2" fmla="*/ 0 w 632"/>
                <a:gd name="T3" fmla="*/ 886 h 886"/>
                <a:gd name="T4" fmla="*/ 632 w 632"/>
                <a:gd name="T5" fmla="*/ 268 h 886"/>
                <a:gd name="T6" fmla="*/ 632 w 632"/>
                <a:gd name="T7" fmla="*/ 0 h 886"/>
                <a:gd name="T8" fmla="*/ 0 w 632"/>
                <a:gd name="T9" fmla="*/ 618 h 886"/>
              </a:gdLst>
              <a:ahLst/>
              <a:cxnLst>
                <a:cxn ang="0">
                  <a:pos x="T0" y="T1"/>
                </a:cxn>
                <a:cxn ang="0">
                  <a:pos x="T2" y="T3"/>
                </a:cxn>
                <a:cxn ang="0">
                  <a:pos x="T4" y="T5"/>
                </a:cxn>
                <a:cxn ang="0">
                  <a:pos x="T6" y="T7"/>
                </a:cxn>
                <a:cxn ang="0">
                  <a:pos x="T8" y="T9"/>
                </a:cxn>
              </a:cxnLst>
              <a:rect l="0" t="0" r="r" b="b"/>
              <a:pathLst>
                <a:path w="632" h="886">
                  <a:moveTo>
                    <a:pt x="0" y="618"/>
                  </a:moveTo>
                  <a:lnTo>
                    <a:pt x="0" y="886"/>
                  </a:lnTo>
                  <a:lnTo>
                    <a:pt x="632" y="268"/>
                  </a:lnTo>
                  <a:lnTo>
                    <a:pt x="632" y="0"/>
                  </a:lnTo>
                  <a:lnTo>
                    <a:pt x="0" y="6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A582B983-FA67-8172-7615-F375084E2917}"/>
                </a:ext>
              </a:extLst>
            </p:cNvPr>
            <p:cNvSpPr>
              <a:spLocks/>
            </p:cNvSpPr>
            <p:nvPr/>
          </p:nvSpPr>
          <p:spPr bwMode="auto">
            <a:xfrm>
              <a:off x="1781176" y="1265238"/>
              <a:ext cx="1001713" cy="1406525"/>
            </a:xfrm>
            <a:custGeom>
              <a:avLst/>
              <a:gdLst>
                <a:gd name="T0" fmla="*/ 0 w 631"/>
                <a:gd name="T1" fmla="*/ 618 h 886"/>
                <a:gd name="T2" fmla="*/ 0 w 631"/>
                <a:gd name="T3" fmla="*/ 886 h 886"/>
                <a:gd name="T4" fmla="*/ 631 w 631"/>
                <a:gd name="T5" fmla="*/ 268 h 886"/>
                <a:gd name="T6" fmla="*/ 631 w 631"/>
                <a:gd name="T7" fmla="*/ 0 h 886"/>
                <a:gd name="T8" fmla="*/ 0 w 631"/>
                <a:gd name="T9" fmla="*/ 618 h 886"/>
              </a:gdLst>
              <a:ahLst/>
              <a:cxnLst>
                <a:cxn ang="0">
                  <a:pos x="T0" y="T1"/>
                </a:cxn>
                <a:cxn ang="0">
                  <a:pos x="T2" y="T3"/>
                </a:cxn>
                <a:cxn ang="0">
                  <a:pos x="T4" y="T5"/>
                </a:cxn>
                <a:cxn ang="0">
                  <a:pos x="T6" y="T7"/>
                </a:cxn>
                <a:cxn ang="0">
                  <a:pos x="T8" y="T9"/>
                </a:cxn>
              </a:cxnLst>
              <a:rect l="0" t="0" r="r" b="b"/>
              <a:pathLst>
                <a:path w="631" h="886">
                  <a:moveTo>
                    <a:pt x="0" y="618"/>
                  </a:moveTo>
                  <a:lnTo>
                    <a:pt x="0" y="886"/>
                  </a:lnTo>
                  <a:lnTo>
                    <a:pt x="631" y="268"/>
                  </a:lnTo>
                  <a:lnTo>
                    <a:pt x="631" y="0"/>
                  </a:lnTo>
                  <a:lnTo>
                    <a:pt x="0" y="6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9EFA2DA1-2CC9-6F74-DDCD-84F7AE469411}"/>
                </a:ext>
              </a:extLst>
            </p:cNvPr>
            <p:cNvSpPr>
              <a:spLocks/>
            </p:cNvSpPr>
            <p:nvPr/>
          </p:nvSpPr>
          <p:spPr bwMode="auto">
            <a:xfrm>
              <a:off x="1408113" y="2087563"/>
              <a:ext cx="1003300" cy="1406525"/>
            </a:xfrm>
            <a:custGeom>
              <a:avLst/>
              <a:gdLst>
                <a:gd name="T0" fmla="*/ 0 w 632"/>
                <a:gd name="T1" fmla="*/ 618 h 886"/>
                <a:gd name="T2" fmla="*/ 0 w 632"/>
                <a:gd name="T3" fmla="*/ 886 h 886"/>
                <a:gd name="T4" fmla="*/ 632 w 632"/>
                <a:gd name="T5" fmla="*/ 268 h 886"/>
                <a:gd name="T6" fmla="*/ 632 w 632"/>
                <a:gd name="T7" fmla="*/ 0 h 886"/>
                <a:gd name="T8" fmla="*/ 0 w 632"/>
                <a:gd name="T9" fmla="*/ 618 h 886"/>
              </a:gdLst>
              <a:ahLst/>
              <a:cxnLst>
                <a:cxn ang="0">
                  <a:pos x="T0" y="T1"/>
                </a:cxn>
                <a:cxn ang="0">
                  <a:pos x="T2" y="T3"/>
                </a:cxn>
                <a:cxn ang="0">
                  <a:pos x="T4" y="T5"/>
                </a:cxn>
                <a:cxn ang="0">
                  <a:pos x="T6" y="T7"/>
                </a:cxn>
                <a:cxn ang="0">
                  <a:pos x="T8" y="T9"/>
                </a:cxn>
              </a:cxnLst>
              <a:rect l="0" t="0" r="r" b="b"/>
              <a:pathLst>
                <a:path w="632" h="886">
                  <a:moveTo>
                    <a:pt x="0" y="618"/>
                  </a:moveTo>
                  <a:lnTo>
                    <a:pt x="0" y="886"/>
                  </a:lnTo>
                  <a:lnTo>
                    <a:pt x="632" y="268"/>
                  </a:lnTo>
                  <a:lnTo>
                    <a:pt x="632" y="0"/>
                  </a:lnTo>
                  <a:lnTo>
                    <a:pt x="0" y="6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Rectangle: Rounded Corners 8">
            <a:extLst>
              <a:ext uri="{FF2B5EF4-FFF2-40B4-BE49-F238E27FC236}">
                <a16:creationId xmlns:a16="http://schemas.microsoft.com/office/drawing/2014/main" id="{E9FB0310-7661-086E-EF61-0F0C60490E1A}"/>
              </a:ext>
            </a:extLst>
          </p:cNvPr>
          <p:cNvSpPr/>
          <p:nvPr/>
        </p:nvSpPr>
        <p:spPr>
          <a:xfrm>
            <a:off x="1141318" y="5495371"/>
            <a:ext cx="3602132" cy="483218"/>
          </a:xfrm>
          <a:prstGeom prst="roundRect">
            <a:avLst>
              <a:gd name="adj" fmla="val 50000"/>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D8D3959-C8DC-A02B-1E46-278A81456749}"/>
              </a:ext>
            </a:extLst>
          </p:cNvPr>
          <p:cNvSpPr txBox="1"/>
          <p:nvPr/>
        </p:nvSpPr>
        <p:spPr>
          <a:xfrm>
            <a:off x="1065118" y="3623591"/>
            <a:ext cx="5596939" cy="1015663"/>
          </a:xfrm>
          <a:prstGeom prst="rect">
            <a:avLst/>
          </a:prstGeom>
          <a:noFill/>
        </p:spPr>
        <p:txBody>
          <a:bodyPr wrap="square" rtlCol="0" anchor="ctr">
            <a:spAutoFit/>
          </a:bodyPr>
          <a:lstStyle/>
          <a:p>
            <a:r>
              <a:rPr lang="en-GB" sz="6000" dirty="0">
                <a:solidFill>
                  <a:schemeClr val="tx1">
                    <a:lumMod val="75000"/>
                    <a:lumOff val="25000"/>
                  </a:schemeClr>
                </a:solidFill>
                <a:latin typeface="Poppins Black" panose="00000A00000000000000" pitchFamily="2" charset="0"/>
                <a:ea typeface="Open Sans Extrabold" panose="020B0906030804020204" pitchFamily="34" charset="0"/>
                <a:cs typeface="Poppins Black" panose="00000A00000000000000" pitchFamily="2" charset="0"/>
              </a:rPr>
              <a:t>BEYOND MFA</a:t>
            </a:r>
            <a:endParaRPr lang="en-US" sz="6000" dirty="0">
              <a:solidFill>
                <a:schemeClr val="tx1">
                  <a:lumMod val="75000"/>
                  <a:lumOff val="25000"/>
                </a:schemeClr>
              </a:solidFill>
              <a:latin typeface="Poppins Black" panose="00000A00000000000000" pitchFamily="2" charset="0"/>
              <a:ea typeface="Open Sans Extrabold" panose="020B0906030804020204" pitchFamily="34" charset="0"/>
              <a:cs typeface="Poppins Black" panose="00000A00000000000000" pitchFamily="2" charset="0"/>
            </a:endParaRPr>
          </a:p>
        </p:txBody>
      </p:sp>
      <p:sp>
        <p:nvSpPr>
          <p:cNvPr id="11" name="TextBox 10">
            <a:extLst>
              <a:ext uri="{FF2B5EF4-FFF2-40B4-BE49-F238E27FC236}">
                <a16:creationId xmlns:a16="http://schemas.microsoft.com/office/drawing/2014/main" id="{1FD0C527-8464-CA11-AD03-AD80F09B5B93}"/>
              </a:ext>
            </a:extLst>
          </p:cNvPr>
          <p:cNvSpPr txBox="1"/>
          <p:nvPr/>
        </p:nvSpPr>
        <p:spPr>
          <a:xfrm>
            <a:off x="1141318" y="5598481"/>
            <a:ext cx="3481387" cy="276999"/>
          </a:xfrm>
          <a:prstGeom prst="rect">
            <a:avLst/>
          </a:prstGeom>
          <a:noFill/>
        </p:spPr>
        <p:txBody>
          <a:bodyPr wrap="square" rtlCol="0" anchor="ctr">
            <a:spAutoFit/>
          </a:bodyPr>
          <a:lstStyle/>
          <a:p>
            <a:pPr algn="ctr"/>
            <a:r>
              <a:rPr lang="en-GB" sz="1100" spc="200"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rPr>
              <a:t>Troy Poulin – The Claxton </a:t>
            </a:r>
            <a:r>
              <a:rPr lang="en-GB" sz="1200" spc="200"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rPr>
              <a:t>Bank</a:t>
            </a:r>
            <a:endParaRPr lang="en-US" sz="1100" spc="200"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EF762F6D-9375-4599-D891-7281E1FB5723}"/>
              </a:ext>
            </a:extLst>
          </p:cNvPr>
          <p:cNvGrpSpPr/>
          <p:nvPr/>
        </p:nvGrpSpPr>
        <p:grpSpPr>
          <a:xfrm>
            <a:off x="1408113" y="1644822"/>
            <a:ext cx="996528" cy="1684660"/>
            <a:chOff x="1408113" y="1169988"/>
            <a:chExt cx="1374776" cy="2324100"/>
          </a:xfrm>
          <a:solidFill>
            <a:schemeClr val="bg1">
              <a:lumMod val="95000"/>
            </a:schemeClr>
          </a:solidFill>
        </p:grpSpPr>
        <p:sp>
          <p:nvSpPr>
            <p:cNvPr id="13" name="Freeform 5">
              <a:extLst>
                <a:ext uri="{FF2B5EF4-FFF2-40B4-BE49-F238E27FC236}">
                  <a16:creationId xmlns:a16="http://schemas.microsoft.com/office/drawing/2014/main" id="{67CACD59-0B66-1CB7-F45B-9D9163273578}"/>
                </a:ext>
              </a:extLst>
            </p:cNvPr>
            <p:cNvSpPr>
              <a:spLocks/>
            </p:cNvSpPr>
            <p:nvPr/>
          </p:nvSpPr>
          <p:spPr bwMode="auto">
            <a:xfrm>
              <a:off x="1408113" y="1169988"/>
              <a:ext cx="1003300" cy="1406525"/>
            </a:xfrm>
            <a:custGeom>
              <a:avLst/>
              <a:gdLst>
                <a:gd name="T0" fmla="*/ 0 w 632"/>
                <a:gd name="T1" fmla="*/ 618 h 886"/>
                <a:gd name="T2" fmla="*/ 0 w 632"/>
                <a:gd name="T3" fmla="*/ 886 h 886"/>
                <a:gd name="T4" fmla="*/ 632 w 632"/>
                <a:gd name="T5" fmla="*/ 268 h 886"/>
                <a:gd name="T6" fmla="*/ 632 w 632"/>
                <a:gd name="T7" fmla="*/ 0 h 886"/>
                <a:gd name="T8" fmla="*/ 0 w 632"/>
                <a:gd name="T9" fmla="*/ 618 h 886"/>
              </a:gdLst>
              <a:ahLst/>
              <a:cxnLst>
                <a:cxn ang="0">
                  <a:pos x="T0" y="T1"/>
                </a:cxn>
                <a:cxn ang="0">
                  <a:pos x="T2" y="T3"/>
                </a:cxn>
                <a:cxn ang="0">
                  <a:pos x="T4" y="T5"/>
                </a:cxn>
                <a:cxn ang="0">
                  <a:pos x="T6" y="T7"/>
                </a:cxn>
                <a:cxn ang="0">
                  <a:pos x="T8" y="T9"/>
                </a:cxn>
              </a:cxnLst>
              <a:rect l="0" t="0" r="r" b="b"/>
              <a:pathLst>
                <a:path w="632" h="886">
                  <a:moveTo>
                    <a:pt x="0" y="618"/>
                  </a:moveTo>
                  <a:lnTo>
                    <a:pt x="0" y="886"/>
                  </a:lnTo>
                  <a:lnTo>
                    <a:pt x="632" y="268"/>
                  </a:lnTo>
                  <a:lnTo>
                    <a:pt x="632" y="0"/>
                  </a:lnTo>
                  <a:lnTo>
                    <a:pt x="0" y="6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FAD246C5-098D-0BA7-6BB6-24FF2D441633}"/>
                </a:ext>
              </a:extLst>
            </p:cNvPr>
            <p:cNvSpPr>
              <a:spLocks/>
            </p:cNvSpPr>
            <p:nvPr/>
          </p:nvSpPr>
          <p:spPr bwMode="auto">
            <a:xfrm>
              <a:off x="1781176" y="1265238"/>
              <a:ext cx="1001713" cy="1406525"/>
            </a:xfrm>
            <a:custGeom>
              <a:avLst/>
              <a:gdLst>
                <a:gd name="T0" fmla="*/ 0 w 631"/>
                <a:gd name="T1" fmla="*/ 618 h 886"/>
                <a:gd name="T2" fmla="*/ 0 w 631"/>
                <a:gd name="T3" fmla="*/ 886 h 886"/>
                <a:gd name="T4" fmla="*/ 631 w 631"/>
                <a:gd name="T5" fmla="*/ 268 h 886"/>
                <a:gd name="T6" fmla="*/ 631 w 631"/>
                <a:gd name="T7" fmla="*/ 0 h 886"/>
                <a:gd name="T8" fmla="*/ 0 w 631"/>
                <a:gd name="T9" fmla="*/ 618 h 886"/>
              </a:gdLst>
              <a:ahLst/>
              <a:cxnLst>
                <a:cxn ang="0">
                  <a:pos x="T0" y="T1"/>
                </a:cxn>
                <a:cxn ang="0">
                  <a:pos x="T2" y="T3"/>
                </a:cxn>
                <a:cxn ang="0">
                  <a:pos x="T4" y="T5"/>
                </a:cxn>
                <a:cxn ang="0">
                  <a:pos x="T6" y="T7"/>
                </a:cxn>
                <a:cxn ang="0">
                  <a:pos x="T8" y="T9"/>
                </a:cxn>
              </a:cxnLst>
              <a:rect l="0" t="0" r="r" b="b"/>
              <a:pathLst>
                <a:path w="631" h="886">
                  <a:moveTo>
                    <a:pt x="0" y="618"/>
                  </a:moveTo>
                  <a:lnTo>
                    <a:pt x="0" y="886"/>
                  </a:lnTo>
                  <a:lnTo>
                    <a:pt x="631" y="268"/>
                  </a:lnTo>
                  <a:lnTo>
                    <a:pt x="631" y="0"/>
                  </a:lnTo>
                  <a:lnTo>
                    <a:pt x="0" y="6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E9B99327-A165-08B0-CB30-B188D4BEE97B}"/>
                </a:ext>
              </a:extLst>
            </p:cNvPr>
            <p:cNvSpPr>
              <a:spLocks/>
            </p:cNvSpPr>
            <p:nvPr/>
          </p:nvSpPr>
          <p:spPr bwMode="auto">
            <a:xfrm>
              <a:off x="1408113" y="2087563"/>
              <a:ext cx="1003300" cy="1406525"/>
            </a:xfrm>
            <a:custGeom>
              <a:avLst/>
              <a:gdLst>
                <a:gd name="T0" fmla="*/ 0 w 632"/>
                <a:gd name="T1" fmla="*/ 618 h 886"/>
                <a:gd name="T2" fmla="*/ 0 w 632"/>
                <a:gd name="T3" fmla="*/ 886 h 886"/>
                <a:gd name="T4" fmla="*/ 632 w 632"/>
                <a:gd name="T5" fmla="*/ 268 h 886"/>
                <a:gd name="T6" fmla="*/ 632 w 632"/>
                <a:gd name="T7" fmla="*/ 0 h 886"/>
                <a:gd name="T8" fmla="*/ 0 w 632"/>
                <a:gd name="T9" fmla="*/ 618 h 886"/>
              </a:gdLst>
              <a:ahLst/>
              <a:cxnLst>
                <a:cxn ang="0">
                  <a:pos x="T0" y="T1"/>
                </a:cxn>
                <a:cxn ang="0">
                  <a:pos x="T2" y="T3"/>
                </a:cxn>
                <a:cxn ang="0">
                  <a:pos x="T4" y="T5"/>
                </a:cxn>
                <a:cxn ang="0">
                  <a:pos x="T6" y="T7"/>
                </a:cxn>
                <a:cxn ang="0">
                  <a:pos x="T8" y="T9"/>
                </a:cxn>
              </a:cxnLst>
              <a:rect l="0" t="0" r="r" b="b"/>
              <a:pathLst>
                <a:path w="632" h="886">
                  <a:moveTo>
                    <a:pt x="0" y="618"/>
                  </a:moveTo>
                  <a:lnTo>
                    <a:pt x="0" y="886"/>
                  </a:lnTo>
                  <a:lnTo>
                    <a:pt x="632" y="268"/>
                  </a:lnTo>
                  <a:lnTo>
                    <a:pt x="632" y="0"/>
                  </a:lnTo>
                  <a:lnTo>
                    <a:pt x="0" y="6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extBox 1">
            <a:extLst>
              <a:ext uri="{FF2B5EF4-FFF2-40B4-BE49-F238E27FC236}">
                <a16:creationId xmlns:a16="http://schemas.microsoft.com/office/drawing/2014/main" id="{035F1008-0E58-D89E-B3F8-2DBA469ACD25}"/>
              </a:ext>
            </a:extLst>
          </p:cNvPr>
          <p:cNvSpPr txBox="1"/>
          <p:nvPr/>
        </p:nvSpPr>
        <p:spPr>
          <a:xfrm>
            <a:off x="1105310" y="4413553"/>
            <a:ext cx="5148736" cy="584775"/>
          </a:xfrm>
          <a:prstGeom prst="rect">
            <a:avLst/>
          </a:prstGeom>
          <a:noFill/>
        </p:spPr>
        <p:txBody>
          <a:bodyPr wrap="square" rtlCol="0" anchor="ctr">
            <a:spAutoFit/>
          </a:bodyPr>
          <a:lstStyle/>
          <a:p>
            <a:r>
              <a:rPr lang="en-GB" sz="1600" spc="200" dirty="0">
                <a:solidFill>
                  <a:schemeClr val="tx1">
                    <a:lumMod val="85000"/>
                    <a:lumOff val="15000"/>
                  </a:schemeClr>
                </a:solidFill>
                <a:latin typeface="Poppins Medium" panose="00000600000000000000" pitchFamily="2" charset="0"/>
                <a:ea typeface="Open Sans" panose="020B0606030504020204" pitchFamily="34" charset="0"/>
                <a:cs typeface="Poppins Medium" panose="00000600000000000000" pitchFamily="2" charset="0"/>
              </a:rPr>
              <a:t>Strengthening Microsoft 365 Security in a Zero Trust World</a:t>
            </a:r>
            <a:endParaRPr lang="en-US" sz="1600" spc="200" dirty="0">
              <a:solidFill>
                <a:schemeClr val="tx1">
                  <a:lumMod val="85000"/>
                  <a:lumOff val="15000"/>
                </a:schemeClr>
              </a:solidFill>
              <a:latin typeface="Poppins Medium" panose="00000600000000000000" pitchFamily="2" charset="0"/>
              <a:ea typeface="Open Sans" panose="020B0606030504020204" pitchFamily="34" charset="0"/>
              <a:cs typeface="Poppins Medium" panose="00000600000000000000" pitchFamily="2" charset="0"/>
            </a:endParaRPr>
          </a:p>
        </p:txBody>
      </p:sp>
    </p:spTree>
    <p:extLst>
      <p:ext uri="{BB962C8B-B14F-4D97-AF65-F5344CB8AC3E}">
        <p14:creationId xmlns:p14="http://schemas.microsoft.com/office/powerpoint/2010/main" val="2904030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91560-A0A6-1DC2-89BA-018991C7E39E}"/>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CF7D0020-7A43-9F3E-8E47-E22455F7B941}"/>
              </a:ext>
            </a:extLst>
          </p:cNvPr>
          <p:cNvCxnSpPr>
            <a:cxnSpLocks/>
          </p:cNvCxnSpPr>
          <p:nvPr/>
        </p:nvCxnSpPr>
        <p:spPr>
          <a:xfrm>
            <a:off x="16042" y="773359"/>
            <a:ext cx="951593" cy="0"/>
          </a:xfrm>
          <a:prstGeom prst="line">
            <a:avLst/>
          </a:prstGeom>
          <a:ln w="317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93EE3AB-0AD4-BA78-B935-67247AD3472E}"/>
              </a:ext>
            </a:extLst>
          </p:cNvPr>
          <p:cNvSpPr txBox="1"/>
          <p:nvPr/>
        </p:nvSpPr>
        <p:spPr>
          <a:xfrm>
            <a:off x="1505213" y="486741"/>
            <a:ext cx="4943713" cy="573234"/>
          </a:xfrm>
          <a:prstGeom prst="rect">
            <a:avLst/>
          </a:prstGeom>
          <a:noFill/>
        </p:spPr>
        <p:txBody>
          <a:bodyPr wrap="square" numCol="1" spcCol="0" rtlCol="0" anchor="ctr">
            <a:spAutoFit/>
          </a:bodyPr>
          <a:lstStyle/>
          <a:p>
            <a:pPr>
              <a:lnSpc>
                <a:spcPts val="3600"/>
              </a:lnSpc>
            </a:pPr>
            <a:r>
              <a:rPr lang="en-US" sz="3500" kern="0" dirty="0">
                <a:solidFill>
                  <a:schemeClr val="tx1">
                    <a:lumMod val="75000"/>
                    <a:lumOff val="25000"/>
                  </a:schemeClr>
                </a:solidFill>
                <a:latin typeface="Poppins SemiBold" panose="00000700000000000000" pitchFamily="2" charset="0"/>
                <a:ea typeface="Montserrat Hairline" charset="0"/>
                <a:cs typeface="Poppins SemiBold" panose="00000700000000000000" pitchFamily="2" charset="0"/>
              </a:rPr>
              <a:t>Phish Resistant MFA</a:t>
            </a:r>
          </a:p>
        </p:txBody>
      </p:sp>
      <p:pic>
        <p:nvPicPr>
          <p:cNvPr id="6146" name="Picture 2" descr="FIDO Authentication - What Is It? | Double Octopus">
            <a:extLst>
              <a:ext uri="{FF2B5EF4-FFF2-40B4-BE49-F238E27FC236}">
                <a16:creationId xmlns:a16="http://schemas.microsoft.com/office/drawing/2014/main" id="{EF6FDCA4-8D16-4E4A-3D45-4D696242F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7347" y="1452840"/>
            <a:ext cx="7731710" cy="49184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hlinkClick r:id="rId4"/>
            <a:extLst>
              <a:ext uri="{FF2B5EF4-FFF2-40B4-BE49-F238E27FC236}">
                <a16:creationId xmlns:a16="http://schemas.microsoft.com/office/drawing/2014/main" id="{120E2487-9B83-0F17-95A5-36693AD5D482}"/>
              </a:ext>
            </a:extLst>
          </p:cNvPr>
          <p:cNvSpPr/>
          <p:nvPr/>
        </p:nvSpPr>
        <p:spPr>
          <a:xfrm>
            <a:off x="2037347" y="6371258"/>
            <a:ext cx="7731710" cy="290208"/>
          </a:xfrm>
          <a:prstGeom prst="rect">
            <a:avLst/>
          </a:prstGeom>
        </p:spPr>
        <p:txBody>
          <a:bodyPr wrap="square">
            <a:spAutoFit/>
          </a:bodyPr>
          <a:lstStyle/>
          <a:p>
            <a:pPr algn="ctr">
              <a:lnSpc>
                <a:spcPts val="1600"/>
              </a:lnSpc>
            </a:pPr>
            <a:r>
              <a:rPr lang="en-US" sz="1200" dirty="0">
                <a:latin typeface="DM Sans" pitchFamily="2" charset="0"/>
                <a:cs typeface="Segoe UI Light" panose="020B0502040204020203" pitchFamily="34" charset="0"/>
                <a:hlinkClick r:id="rId5"/>
              </a:rPr>
              <a:t>Fido2 Authentication</a:t>
            </a:r>
            <a:r>
              <a:rPr lang="en-US" sz="1200" dirty="0">
                <a:latin typeface="DM Sans" pitchFamily="2" charset="0"/>
                <a:cs typeface="Segoe UI Light" panose="020B0502040204020203" pitchFamily="34" charset="0"/>
              </a:rPr>
              <a:t>  |  </a:t>
            </a:r>
            <a:r>
              <a:rPr lang="en-US" sz="1200" dirty="0">
                <a:latin typeface="DM Sans" pitchFamily="2" charset="0"/>
                <a:cs typeface="Segoe UI Light" panose="020B0502040204020203" pitchFamily="34" charset="0"/>
                <a:hlinkClick r:id="rId6"/>
              </a:rPr>
              <a:t>Passkeys</a:t>
            </a:r>
            <a:r>
              <a:rPr lang="en-US" sz="1200" dirty="0">
                <a:latin typeface="DM Sans" pitchFamily="2" charset="0"/>
                <a:cs typeface="Segoe UI Light" panose="020B0502040204020203" pitchFamily="34" charset="0"/>
              </a:rPr>
              <a:t>  |   </a:t>
            </a:r>
            <a:r>
              <a:rPr lang="en-US" sz="1200" dirty="0">
                <a:latin typeface="DM Sans" pitchFamily="2" charset="0"/>
                <a:cs typeface="Segoe UI Light" panose="020B0502040204020203" pitchFamily="34" charset="0"/>
                <a:hlinkClick r:id="rId7"/>
              </a:rPr>
              <a:t>WebAuthn</a:t>
            </a:r>
            <a:endParaRPr lang="en-US" sz="1200" dirty="0">
              <a:latin typeface="DM Sans" pitchFamily="2" charset="0"/>
              <a:cs typeface="Segoe UI Light" panose="020B0502040204020203" pitchFamily="34" charset="0"/>
            </a:endParaRPr>
          </a:p>
        </p:txBody>
      </p:sp>
    </p:spTree>
    <p:extLst>
      <p:ext uri="{BB962C8B-B14F-4D97-AF65-F5344CB8AC3E}">
        <p14:creationId xmlns:p14="http://schemas.microsoft.com/office/powerpoint/2010/main" val="2178061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2807C-07F3-2D2C-7F16-91DFB9B9079D}"/>
            </a:ext>
          </a:extLst>
        </p:cNvPr>
        <p:cNvGrpSpPr/>
        <p:nvPr/>
      </p:nvGrpSpPr>
      <p:grpSpPr>
        <a:xfrm>
          <a:off x="0" y="0"/>
          <a:ext cx="0" cy="0"/>
          <a:chOff x="0" y="0"/>
          <a:chExt cx="0" cy="0"/>
        </a:xfrm>
      </p:grpSpPr>
      <p:pic>
        <p:nvPicPr>
          <p:cNvPr id="2" name="Picture 1" descr="A screen shot of a computer&#10;&#10;AI-generated content may be incorrect.">
            <a:extLst>
              <a:ext uri="{FF2B5EF4-FFF2-40B4-BE49-F238E27FC236}">
                <a16:creationId xmlns:a16="http://schemas.microsoft.com/office/drawing/2014/main" id="{4D08392E-A455-C8F0-8891-B8620075EF77}"/>
              </a:ext>
            </a:extLst>
          </p:cNvPr>
          <p:cNvPicPr>
            <a:picLocks noChangeAspect="1"/>
          </p:cNvPicPr>
          <p:nvPr/>
        </p:nvPicPr>
        <p:blipFill>
          <a:blip r:embed="rId3"/>
          <a:srcRect l="6613" t="21083" r="3065" b="9489"/>
          <a:stretch>
            <a:fillRect/>
          </a:stretch>
        </p:blipFill>
        <p:spPr>
          <a:xfrm>
            <a:off x="1505213" y="1651612"/>
            <a:ext cx="8983579" cy="3513220"/>
          </a:xfrm>
          <a:prstGeom prst="rect">
            <a:avLst/>
          </a:prstGeom>
        </p:spPr>
      </p:pic>
      <p:sp>
        <p:nvSpPr>
          <p:cNvPr id="4" name="Rectangle 3">
            <a:hlinkClick r:id="rId4"/>
            <a:extLst>
              <a:ext uri="{FF2B5EF4-FFF2-40B4-BE49-F238E27FC236}">
                <a16:creationId xmlns:a16="http://schemas.microsoft.com/office/drawing/2014/main" id="{3A823426-263D-3D79-333E-E0C86466F026}"/>
              </a:ext>
            </a:extLst>
          </p:cNvPr>
          <p:cNvSpPr/>
          <p:nvPr/>
        </p:nvSpPr>
        <p:spPr>
          <a:xfrm>
            <a:off x="2975810" y="5756469"/>
            <a:ext cx="6914147" cy="290208"/>
          </a:xfrm>
          <a:prstGeom prst="rect">
            <a:avLst/>
          </a:prstGeom>
        </p:spPr>
        <p:txBody>
          <a:bodyPr wrap="square">
            <a:spAutoFit/>
          </a:bodyPr>
          <a:lstStyle/>
          <a:p>
            <a:pPr>
              <a:lnSpc>
                <a:spcPts val="1600"/>
              </a:lnSpc>
            </a:pPr>
            <a:r>
              <a:rPr lang="en-US" sz="1200" dirty="0">
                <a:latin typeface="DM Sans" pitchFamily="2" charset="0"/>
                <a:cs typeface="Segoe UI Light" panose="020B0502040204020203" pitchFamily="34" charset="0"/>
                <a:hlinkClick r:id="rId4"/>
              </a:rPr>
              <a:t>Source:  How to Test Adversary-in-the-Middle Without Hacking Tools w/ Michael Allen</a:t>
            </a:r>
            <a:endParaRPr lang="en-US" sz="1200" dirty="0">
              <a:latin typeface="DM Sans" pitchFamily="2" charset="0"/>
              <a:cs typeface="Segoe UI Light" panose="020B0502040204020203" pitchFamily="34" charset="0"/>
            </a:endParaRPr>
          </a:p>
        </p:txBody>
      </p:sp>
      <p:cxnSp>
        <p:nvCxnSpPr>
          <p:cNvPr id="5" name="Straight Connector 4">
            <a:extLst>
              <a:ext uri="{FF2B5EF4-FFF2-40B4-BE49-F238E27FC236}">
                <a16:creationId xmlns:a16="http://schemas.microsoft.com/office/drawing/2014/main" id="{813A6E4C-8A31-F373-47BE-947B54794EC8}"/>
              </a:ext>
            </a:extLst>
          </p:cNvPr>
          <p:cNvCxnSpPr>
            <a:cxnSpLocks/>
          </p:cNvCxnSpPr>
          <p:nvPr/>
        </p:nvCxnSpPr>
        <p:spPr>
          <a:xfrm>
            <a:off x="16042" y="773359"/>
            <a:ext cx="951593" cy="0"/>
          </a:xfrm>
          <a:prstGeom prst="line">
            <a:avLst/>
          </a:prstGeom>
          <a:ln w="317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F6356A1-FD7B-BB09-7D24-2062787631C5}"/>
              </a:ext>
            </a:extLst>
          </p:cNvPr>
          <p:cNvSpPr txBox="1"/>
          <p:nvPr/>
        </p:nvSpPr>
        <p:spPr>
          <a:xfrm>
            <a:off x="1505213" y="486741"/>
            <a:ext cx="4943713" cy="573234"/>
          </a:xfrm>
          <a:prstGeom prst="rect">
            <a:avLst/>
          </a:prstGeom>
          <a:noFill/>
        </p:spPr>
        <p:txBody>
          <a:bodyPr wrap="square" numCol="1" spcCol="0" rtlCol="0" anchor="ctr">
            <a:spAutoFit/>
          </a:bodyPr>
          <a:lstStyle/>
          <a:p>
            <a:pPr>
              <a:lnSpc>
                <a:spcPts val="3600"/>
              </a:lnSpc>
            </a:pPr>
            <a:r>
              <a:rPr lang="en-US" sz="3500" kern="0" dirty="0">
                <a:solidFill>
                  <a:schemeClr val="tx1">
                    <a:lumMod val="75000"/>
                    <a:lumOff val="25000"/>
                  </a:schemeClr>
                </a:solidFill>
                <a:latin typeface="Poppins SemiBold" panose="00000700000000000000" pitchFamily="2" charset="0"/>
                <a:ea typeface="Montserrat Hairline" charset="0"/>
                <a:cs typeface="Poppins SemiBold" panose="00000700000000000000" pitchFamily="2" charset="0"/>
              </a:rPr>
              <a:t>Phish Resistant MFA</a:t>
            </a:r>
          </a:p>
        </p:txBody>
      </p:sp>
    </p:spTree>
    <p:extLst>
      <p:ext uri="{BB962C8B-B14F-4D97-AF65-F5344CB8AC3E}">
        <p14:creationId xmlns:p14="http://schemas.microsoft.com/office/powerpoint/2010/main" val="3148616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643DF-E257-EF94-6930-95591F5CB807}"/>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C14E10CF-F376-1C48-6B3C-0828427039BA}"/>
              </a:ext>
            </a:extLst>
          </p:cNvPr>
          <p:cNvCxnSpPr>
            <a:cxnSpLocks/>
          </p:cNvCxnSpPr>
          <p:nvPr/>
        </p:nvCxnSpPr>
        <p:spPr>
          <a:xfrm>
            <a:off x="16042" y="773359"/>
            <a:ext cx="951593" cy="0"/>
          </a:xfrm>
          <a:prstGeom prst="line">
            <a:avLst/>
          </a:prstGeom>
          <a:ln w="317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C750FA-3248-1337-2F6B-4F3647CF0C03}"/>
              </a:ext>
            </a:extLst>
          </p:cNvPr>
          <p:cNvSpPr txBox="1"/>
          <p:nvPr/>
        </p:nvSpPr>
        <p:spPr>
          <a:xfrm>
            <a:off x="1505213" y="486741"/>
            <a:ext cx="6997103" cy="573234"/>
          </a:xfrm>
          <a:prstGeom prst="rect">
            <a:avLst/>
          </a:prstGeom>
          <a:noFill/>
        </p:spPr>
        <p:txBody>
          <a:bodyPr wrap="square" numCol="1" spcCol="0" rtlCol="0" anchor="ctr">
            <a:spAutoFit/>
          </a:bodyPr>
          <a:lstStyle/>
          <a:p>
            <a:pPr>
              <a:lnSpc>
                <a:spcPts val="3600"/>
              </a:lnSpc>
            </a:pPr>
            <a:r>
              <a:rPr lang="en-US" sz="3500" kern="0" dirty="0">
                <a:solidFill>
                  <a:schemeClr val="tx1">
                    <a:lumMod val="75000"/>
                    <a:lumOff val="25000"/>
                  </a:schemeClr>
                </a:solidFill>
                <a:latin typeface="Poppins SemiBold" panose="00000700000000000000" pitchFamily="2" charset="0"/>
                <a:ea typeface="Montserrat Hairline" charset="0"/>
                <a:cs typeface="Poppins SemiBold" panose="00000700000000000000" pitchFamily="2" charset="0"/>
              </a:rPr>
              <a:t>Conditional Access Policies</a:t>
            </a:r>
          </a:p>
        </p:txBody>
      </p:sp>
      <p:pic>
        <p:nvPicPr>
          <p:cNvPr id="8194" name="Picture 2" descr="Microsoft Entra Conditional Access: Zero Trust Policy Engine - Microsoft  Entra ID | Microsoft Learn">
            <a:extLst>
              <a:ext uri="{FF2B5EF4-FFF2-40B4-BE49-F238E27FC236}">
                <a16:creationId xmlns:a16="http://schemas.microsoft.com/office/drawing/2014/main" id="{EB9023DE-FD83-A85C-A5C0-272A4B7F4E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4" t="4101" r="922" b="3851"/>
          <a:stretch>
            <a:fillRect/>
          </a:stretch>
        </p:blipFill>
        <p:spPr bwMode="auto">
          <a:xfrm>
            <a:off x="144379" y="1957137"/>
            <a:ext cx="11935326" cy="295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363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8746C-C71F-1D59-C383-89800C1EF2EC}"/>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5A5B6FD-5F16-65CD-74CF-F74FAAB40E72}"/>
              </a:ext>
            </a:extLst>
          </p:cNvPr>
          <p:cNvCxnSpPr>
            <a:cxnSpLocks/>
          </p:cNvCxnSpPr>
          <p:nvPr/>
        </p:nvCxnSpPr>
        <p:spPr>
          <a:xfrm>
            <a:off x="16042" y="773359"/>
            <a:ext cx="951593" cy="0"/>
          </a:xfrm>
          <a:prstGeom prst="line">
            <a:avLst/>
          </a:prstGeom>
          <a:ln w="317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B119351-B5E2-78EB-8AE5-7438B3B919B1}"/>
              </a:ext>
            </a:extLst>
          </p:cNvPr>
          <p:cNvSpPr txBox="1"/>
          <p:nvPr/>
        </p:nvSpPr>
        <p:spPr>
          <a:xfrm>
            <a:off x="1505213" y="486741"/>
            <a:ext cx="6997103" cy="573234"/>
          </a:xfrm>
          <a:prstGeom prst="rect">
            <a:avLst/>
          </a:prstGeom>
          <a:noFill/>
        </p:spPr>
        <p:txBody>
          <a:bodyPr wrap="square" numCol="1" spcCol="0" rtlCol="0" anchor="ctr">
            <a:spAutoFit/>
          </a:bodyPr>
          <a:lstStyle/>
          <a:p>
            <a:pPr>
              <a:lnSpc>
                <a:spcPts val="3600"/>
              </a:lnSpc>
            </a:pPr>
            <a:r>
              <a:rPr lang="en-US" sz="3500" kern="0" dirty="0">
                <a:solidFill>
                  <a:schemeClr val="tx1">
                    <a:lumMod val="75000"/>
                    <a:lumOff val="25000"/>
                  </a:schemeClr>
                </a:solidFill>
                <a:latin typeface="Poppins SemiBold" panose="00000700000000000000" pitchFamily="2" charset="0"/>
                <a:ea typeface="Montserrat Hairline" charset="0"/>
                <a:cs typeface="Poppins SemiBold" panose="00000700000000000000" pitchFamily="2" charset="0"/>
              </a:rPr>
              <a:t>Conditional Access Policies</a:t>
            </a:r>
          </a:p>
        </p:txBody>
      </p:sp>
      <p:sp>
        <p:nvSpPr>
          <p:cNvPr id="2" name="Rectangle 1">
            <a:extLst>
              <a:ext uri="{FF2B5EF4-FFF2-40B4-BE49-F238E27FC236}">
                <a16:creationId xmlns:a16="http://schemas.microsoft.com/office/drawing/2014/main" id="{6FE79535-CAAC-5B0C-F25C-50C33EE798BF}"/>
              </a:ext>
            </a:extLst>
          </p:cNvPr>
          <p:cNvSpPr/>
          <p:nvPr/>
        </p:nvSpPr>
        <p:spPr>
          <a:xfrm>
            <a:off x="1681677" y="1571108"/>
            <a:ext cx="9454599" cy="5078313"/>
          </a:xfrm>
          <a:prstGeom prst="rect">
            <a:avLst/>
          </a:prstGeom>
        </p:spPr>
        <p:txBody>
          <a:bodyPr wrap="square">
            <a:spAutoFit/>
          </a:bodyPr>
          <a:lstStyle/>
          <a:p>
            <a:pPr marL="742950" indent="-742950">
              <a:spcAft>
                <a:spcPts val="3000"/>
              </a:spcAft>
              <a:buFont typeface="+mj-lt"/>
              <a:buAutoNum type="arabicPeriod"/>
            </a:pPr>
            <a:r>
              <a:rPr lang="en-US" sz="3200" b="1" dirty="0">
                <a:latin typeface="DM Sans" pitchFamily="2" charset="0"/>
                <a:cs typeface="Segoe UI" panose="020B0502040204020203" pitchFamily="34" charset="0"/>
              </a:rPr>
              <a:t>Block Legacy Auth and enforce MFA</a:t>
            </a:r>
          </a:p>
          <a:p>
            <a:pPr marL="742950" indent="-742950">
              <a:spcAft>
                <a:spcPts val="3000"/>
              </a:spcAft>
              <a:buFont typeface="+mj-lt"/>
              <a:buAutoNum type="arabicPeriod"/>
            </a:pPr>
            <a:r>
              <a:rPr lang="en-US" sz="3200" b="1" dirty="0">
                <a:latin typeface="DM Sans" pitchFamily="2" charset="0"/>
                <a:cs typeface="Segoe UI" panose="020B0502040204020203" pitchFamily="34" charset="0"/>
              </a:rPr>
              <a:t>Block unused device types</a:t>
            </a:r>
          </a:p>
          <a:p>
            <a:pPr marL="742950" indent="-742950">
              <a:spcAft>
                <a:spcPts val="3000"/>
              </a:spcAft>
              <a:buFont typeface="+mj-lt"/>
              <a:buAutoNum type="arabicPeriod"/>
            </a:pPr>
            <a:r>
              <a:rPr lang="en-US" sz="3200" b="1" dirty="0">
                <a:latin typeface="DM Sans" pitchFamily="2" charset="0"/>
                <a:cs typeface="Segoe UI" panose="020B0502040204020203" pitchFamily="34" charset="0"/>
              </a:rPr>
              <a:t>Block untrusted locations</a:t>
            </a:r>
          </a:p>
          <a:p>
            <a:pPr marL="742950" indent="-742950">
              <a:spcAft>
                <a:spcPts val="3000"/>
              </a:spcAft>
              <a:buFont typeface="+mj-lt"/>
              <a:buAutoNum type="arabicPeriod"/>
            </a:pPr>
            <a:r>
              <a:rPr lang="en-US" sz="3200" b="1" dirty="0">
                <a:latin typeface="DM Sans" pitchFamily="2" charset="0"/>
                <a:cs typeface="Segoe UI" panose="020B0502040204020203" pitchFamily="34" charset="0"/>
              </a:rPr>
              <a:t>Enforce hybrid or cloud joined</a:t>
            </a:r>
          </a:p>
          <a:p>
            <a:pPr marL="742950" indent="-742950">
              <a:buFont typeface="+mj-lt"/>
              <a:buAutoNum type="arabicPeriod"/>
            </a:pPr>
            <a:r>
              <a:rPr lang="en-US" sz="3200" b="1" dirty="0">
                <a:latin typeface="DM Sans" pitchFamily="2" charset="0"/>
                <a:cs typeface="Segoe UI" panose="020B0502040204020203" pitchFamily="34" charset="0"/>
              </a:rPr>
              <a:t>Require Intune and device compliance</a:t>
            </a:r>
          </a:p>
          <a:p>
            <a:pPr marL="742950" indent="-742950">
              <a:buFont typeface="+mj-lt"/>
              <a:buAutoNum type="arabicPeriod"/>
            </a:pPr>
            <a:endParaRPr lang="en-US" sz="3200" b="1" dirty="0">
              <a:latin typeface="DM Sans" pitchFamily="2" charset="0"/>
              <a:cs typeface="Segoe UI" panose="020B0502040204020203" pitchFamily="34" charset="0"/>
            </a:endParaRPr>
          </a:p>
          <a:p>
            <a:pPr marL="742950" indent="-742950">
              <a:buFont typeface="+mj-lt"/>
              <a:buAutoNum type="arabicPeriod"/>
            </a:pPr>
            <a:endParaRPr lang="en-US" sz="3200" dirty="0">
              <a:latin typeface="DM Sans" pitchFamily="2" charset="0"/>
              <a:cs typeface="Segoe UI Light" panose="020B0502040204020203" pitchFamily="34" charset="0"/>
            </a:endParaRPr>
          </a:p>
        </p:txBody>
      </p:sp>
    </p:spTree>
    <p:extLst>
      <p:ext uri="{BB962C8B-B14F-4D97-AF65-F5344CB8AC3E}">
        <p14:creationId xmlns:p14="http://schemas.microsoft.com/office/powerpoint/2010/main" val="3257387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DDD7F-43B4-32B9-C2A0-22C9603AE66E}"/>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19D0606-92EE-33B9-F78C-FFD60F2D1342}"/>
              </a:ext>
            </a:extLst>
          </p:cNvPr>
          <p:cNvCxnSpPr>
            <a:cxnSpLocks/>
          </p:cNvCxnSpPr>
          <p:nvPr/>
        </p:nvCxnSpPr>
        <p:spPr>
          <a:xfrm>
            <a:off x="16042" y="773359"/>
            <a:ext cx="951593" cy="0"/>
          </a:xfrm>
          <a:prstGeom prst="line">
            <a:avLst/>
          </a:prstGeom>
          <a:ln w="317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536C066-6D6E-D587-2713-538B1AB83476}"/>
              </a:ext>
            </a:extLst>
          </p:cNvPr>
          <p:cNvSpPr txBox="1"/>
          <p:nvPr/>
        </p:nvSpPr>
        <p:spPr>
          <a:xfrm>
            <a:off x="1505213" y="486741"/>
            <a:ext cx="6997103" cy="573234"/>
          </a:xfrm>
          <a:prstGeom prst="rect">
            <a:avLst/>
          </a:prstGeom>
          <a:noFill/>
        </p:spPr>
        <p:txBody>
          <a:bodyPr wrap="square" numCol="1" spcCol="0" rtlCol="0" anchor="ctr">
            <a:spAutoFit/>
          </a:bodyPr>
          <a:lstStyle/>
          <a:p>
            <a:pPr>
              <a:lnSpc>
                <a:spcPts val="3600"/>
              </a:lnSpc>
            </a:pPr>
            <a:r>
              <a:rPr lang="en-US" sz="3500" kern="0" dirty="0">
                <a:solidFill>
                  <a:schemeClr val="tx1">
                    <a:lumMod val="75000"/>
                    <a:lumOff val="25000"/>
                  </a:schemeClr>
                </a:solidFill>
                <a:latin typeface="Poppins SemiBold" panose="00000700000000000000" pitchFamily="2" charset="0"/>
                <a:ea typeface="Montserrat Hairline" charset="0"/>
                <a:cs typeface="Poppins SemiBold" panose="00000700000000000000" pitchFamily="2" charset="0"/>
              </a:rPr>
              <a:t>Conditional Access Policies</a:t>
            </a:r>
          </a:p>
        </p:txBody>
      </p:sp>
      <p:pic>
        <p:nvPicPr>
          <p:cNvPr id="2" name="Picture 1" descr="A screenshot of a computer&#10;&#10;AI-generated content may be incorrect.">
            <a:extLst>
              <a:ext uri="{FF2B5EF4-FFF2-40B4-BE49-F238E27FC236}">
                <a16:creationId xmlns:a16="http://schemas.microsoft.com/office/drawing/2014/main" id="{8A865B6C-73C1-488A-EF7D-714E4466D701}"/>
              </a:ext>
            </a:extLst>
          </p:cNvPr>
          <p:cNvPicPr>
            <a:picLocks noChangeAspect="1"/>
          </p:cNvPicPr>
          <p:nvPr/>
        </p:nvPicPr>
        <p:blipFill>
          <a:blip r:embed="rId3"/>
          <a:stretch>
            <a:fillRect/>
          </a:stretch>
        </p:blipFill>
        <p:spPr>
          <a:xfrm>
            <a:off x="967635" y="1745932"/>
            <a:ext cx="5443212" cy="3082742"/>
          </a:xfrm>
          <a:prstGeom prst="rect">
            <a:avLst/>
          </a:prstGeom>
          <a:ln>
            <a:solidFill>
              <a:schemeClr val="bg1">
                <a:lumMod val="65000"/>
              </a:schemeClr>
            </a:solidFill>
          </a:ln>
        </p:spPr>
      </p:pic>
      <p:pic>
        <p:nvPicPr>
          <p:cNvPr id="4" name="Picture 3" descr="A screenshot of a computer&#10;&#10;AI-generated content may be incorrect.">
            <a:extLst>
              <a:ext uri="{FF2B5EF4-FFF2-40B4-BE49-F238E27FC236}">
                <a16:creationId xmlns:a16="http://schemas.microsoft.com/office/drawing/2014/main" id="{FDB7D7D2-A1B4-B187-835D-2AA0B7B93076}"/>
              </a:ext>
            </a:extLst>
          </p:cNvPr>
          <p:cNvPicPr>
            <a:picLocks noChangeAspect="1"/>
          </p:cNvPicPr>
          <p:nvPr/>
        </p:nvPicPr>
        <p:blipFill>
          <a:blip r:embed="rId3"/>
          <a:stretch>
            <a:fillRect/>
          </a:stretch>
        </p:blipFill>
        <p:spPr>
          <a:xfrm>
            <a:off x="5177589" y="3145607"/>
            <a:ext cx="5943600" cy="3366135"/>
          </a:xfrm>
          <a:prstGeom prst="rect">
            <a:avLst/>
          </a:prstGeom>
          <a:ln>
            <a:solidFill>
              <a:schemeClr val="bg1">
                <a:lumMod val="65000"/>
              </a:schemeClr>
            </a:solidFill>
          </a:ln>
        </p:spPr>
      </p:pic>
      <p:sp>
        <p:nvSpPr>
          <p:cNvPr id="5" name="Rectangle 4">
            <a:hlinkClick r:id="rId4"/>
            <a:extLst>
              <a:ext uri="{FF2B5EF4-FFF2-40B4-BE49-F238E27FC236}">
                <a16:creationId xmlns:a16="http://schemas.microsoft.com/office/drawing/2014/main" id="{2D09D8E5-93A3-5667-493D-3050F3C5561F}"/>
              </a:ext>
            </a:extLst>
          </p:cNvPr>
          <p:cNvSpPr/>
          <p:nvPr/>
        </p:nvSpPr>
        <p:spPr>
          <a:xfrm>
            <a:off x="8502316" y="6437971"/>
            <a:ext cx="3623564" cy="700576"/>
          </a:xfrm>
          <a:prstGeom prst="rect">
            <a:avLst/>
          </a:prstGeom>
        </p:spPr>
        <p:txBody>
          <a:bodyPr wrap="square">
            <a:spAutoFit/>
          </a:bodyPr>
          <a:lstStyle/>
          <a:p>
            <a:pPr algn="ctr">
              <a:lnSpc>
                <a:spcPts val="1600"/>
              </a:lnSpc>
            </a:pPr>
            <a:r>
              <a:rPr lang="en-US" sz="1200" dirty="0">
                <a:latin typeface="DM Sans" pitchFamily="2" charset="0"/>
                <a:cs typeface="Segoe UI Light" panose="020B0502040204020203" pitchFamily="34" charset="0"/>
                <a:hlinkClick r:id="rId5"/>
              </a:rPr>
              <a:t>MS Learn: Conditional Access Aucccccbrvhknkilevkjfklnggfedcdkfteifhinggglbu</a:t>
            </a:r>
          </a:p>
          <a:p>
            <a:pPr algn="ctr">
              <a:lnSpc>
                <a:spcPts val="1600"/>
              </a:lnSpc>
            </a:pPr>
            <a:r>
              <a:rPr lang="en-US" sz="1200" dirty="0">
                <a:latin typeface="DM Sans" pitchFamily="2" charset="0"/>
                <a:cs typeface="Segoe UI Light" panose="020B0502040204020203" pitchFamily="34" charset="0"/>
                <a:hlinkClick r:id="rId5"/>
              </a:rPr>
              <a:t>th Strengths</a:t>
            </a:r>
            <a:endParaRPr lang="en-US" sz="1200" dirty="0">
              <a:latin typeface="DM Sans" pitchFamily="2" charset="0"/>
              <a:cs typeface="Segoe UI Light" panose="020B0502040204020203" pitchFamily="34" charset="0"/>
            </a:endParaRPr>
          </a:p>
        </p:txBody>
      </p:sp>
    </p:spTree>
    <p:extLst>
      <p:ext uri="{BB962C8B-B14F-4D97-AF65-F5344CB8AC3E}">
        <p14:creationId xmlns:p14="http://schemas.microsoft.com/office/powerpoint/2010/main" val="4176713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83249-AF1D-D29C-5D54-96FF7A1C7E60}"/>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43B0D5C-DD5D-13E8-261C-E219C5BE9C7F}"/>
              </a:ext>
            </a:extLst>
          </p:cNvPr>
          <p:cNvCxnSpPr>
            <a:cxnSpLocks/>
          </p:cNvCxnSpPr>
          <p:nvPr/>
        </p:nvCxnSpPr>
        <p:spPr>
          <a:xfrm>
            <a:off x="16042" y="773359"/>
            <a:ext cx="951593" cy="0"/>
          </a:xfrm>
          <a:prstGeom prst="line">
            <a:avLst/>
          </a:prstGeom>
          <a:ln w="317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8209168-1435-9946-7A8E-82316F9ACBC7}"/>
              </a:ext>
            </a:extLst>
          </p:cNvPr>
          <p:cNvSpPr txBox="1"/>
          <p:nvPr/>
        </p:nvSpPr>
        <p:spPr>
          <a:xfrm>
            <a:off x="1505213" y="486741"/>
            <a:ext cx="6997103" cy="573234"/>
          </a:xfrm>
          <a:prstGeom prst="rect">
            <a:avLst/>
          </a:prstGeom>
          <a:noFill/>
        </p:spPr>
        <p:txBody>
          <a:bodyPr wrap="square" numCol="1" spcCol="0" rtlCol="0" anchor="ctr">
            <a:spAutoFit/>
          </a:bodyPr>
          <a:lstStyle/>
          <a:p>
            <a:pPr>
              <a:lnSpc>
                <a:spcPts val="3600"/>
              </a:lnSpc>
            </a:pPr>
            <a:r>
              <a:rPr lang="en-US" sz="3500" kern="0" dirty="0">
                <a:solidFill>
                  <a:schemeClr val="tx1">
                    <a:lumMod val="75000"/>
                    <a:lumOff val="25000"/>
                  </a:schemeClr>
                </a:solidFill>
                <a:latin typeface="Poppins SemiBold" panose="00000700000000000000" pitchFamily="2" charset="0"/>
                <a:ea typeface="Montserrat Hairline" charset="0"/>
                <a:cs typeface="Poppins SemiBold" panose="00000700000000000000" pitchFamily="2" charset="0"/>
              </a:rPr>
              <a:t>Conditional Access Policies</a:t>
            </a:r>
          </a:p>
        </p:txBody>
      </p:sp>
      <p:pic>
        <p:nvPicPr>
          <p:cNvPr id="13314" name="Picture 2" descr="Screenshot of a Conditional Access policy that requires token protection as the session control.">
            <a:extLst>
              <a:ext uri="{FF2B5EF4-FFF2-40B4-BE49-F238E27FC236}">
                <a16:creationId xmlns:a16="http://schemas.microsoft.com/office/drawing/2014/main" id="{BC70DAAC-5200-9DEE-3E68-F7FC08926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264" y="1188312"/>
            <a:ext cx="5385052" cy="531128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hlinkClick r:id="rId4"/>
            <a:extLst>
              <a:ext uri="{FF2B5EF4-FFF2-40B4-BE49-F238E27FC236}">
                <a16:creationId xmlns:a16="http://schemas.microsoft.com/office/drawing/2014/main" id="{E09B91AA-2ABD-56BE-A167-0F37C59006C1}"/>
              </a:ext>
            </a:extLst>
          </p:cNvPr>
          <p:cNvSpPr/>
          <p:nvPr/>
        </p:nvSpPr>
        <p:spPr>
          <a:xfrm>
            <a:off x="8502316" y="6437971"/>
            <a:ext cx="3623564" cy="290208"/>
          </a:xfrm>
          <a:prstGeom prst="rect">
            <a:avLst/>
          </a:prstGeom>
        </p:spPr>
        <p:txBody>
          <a:bodyPr wrap="square">
            <a:spAutoFit/>
          </a:bodyPr>
          <a:lstStyle/>
          <a:p>
            <a:pPr algn="ctr">
              <a:lnSpc>
                <a:spcPts val="1600"/>
              </a:lnSpc>
            </a:pPr>
            <a:r>
              <a:rPr lang="en-US" sz="1200" dirty="0">
                <a:latin typeface="DM Sans" pitchFamily="2" charset="0"/>
                <a:cs typeface="Segoe UI Light" panose="020B0502040204020203" pitchFamily="34" charset="0"/>
                <a:hlinkClick r:id="rId5"/>
              </a:rPr>
              <a:t>MS Learn: Conditional Access Token Protection</a:t>
            </a:r>
            <a:endParaRPr lang="en-US" sz="1200" dirty="0">
              <a:latin typeface="DM Sans" pitchFamily="2" charset="0"/>
              <a:cs typeface="Segoe UI Light" panose="020B0502040204020203" pitchFamily="34" charset="0"/>
            </a:endParaRPr>
          </a:p>
        </p:txBody>
      </p:sp>
    </p:spTree>
    <p:extLst>
      <p:ext uri="{BB962C8B-B14F-4D97-AF65-F5344CB8AC3E}">
        <p14:creationId xmlns:p14="http://schemas.microsoft.com/office/powerpoint/2010/main" val="3083135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B45BC-392D-5980-8DFC-EBA9EBB80455}"/>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32B90A4-ECF0-CA64-9E33-EC6ABE2AC648}"/>
              </a:ext>
            </a:extLst>
          </p:cNvPr>
          <p:cNvCxnSpPr>
            <a:cxnSpLocks/>
          </p:cNvCxnSpPr>
          <p:nvPr/>
        </p:nvCxnSpPr>
        <p:spPr>
          <a:xfrm>
            <a:off x="16042" y="773359"/>
            <a:ext cx="951593" cy="0"/>
          </a:xfrm>
          <a:prstGeom prst="line">
            <a:avLst/>
          </a:prstGeom>
          <a:ln w="317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AB0E8D3-F054-D7F6-B212-E2A962B2E9D3}"/>
              </a:ext>
            </a:extLst>
          </p:cNvPr>
          <p:cNvSpPr txBox="1"/>
          <p:nvPr/>
        </p:nvSpPr>
        <p:spPr>
          <a:xfrm>
            <a:off x="1505213" y="486741"/>
            <a:ext cx="6997103" cy="573234"/>
          </a:xfrm>
          <a:prstGeom prst="rect">
            <a:avLst/>
          </a:prstGeom>
          <a:noFill/>
        </p:spPr>
        <p:txBody>
          <a:bodyPr wrap="square" numCol="1" spcCol="0" rtlCol="0" anchor="ctr">
            <a:spAutoFit/>
          </a:bodyPr>
          <a:lstStyle/>
          <a:p>
            <a:pPr>
              <a:lnSpc>
                <a:spcPts val="3600"/>
              </a:lnSpc>
            </a:pPr>
            <a:r>
              <a:rPr lang="en-US" sz="3500" kern="0" dirty="0">
                <a:solidFill>
                  <a:schemeClr val="tx1">
                    <a:lumMod val="75000"/>
                    <a:lumOff val="25000"/>
                  </a:schemeClr>
                </a:solidFill>
                <a:latin typeface="Poppins SemiBold" panose="00000700000000000000" pitchFamily="2" charset="0"/>
                <a:ea typeface="Montserrat Hairline" charset="0"/>
                <a:cs typeface="Poppins SemiBold" panose="00000700000000000000" pitchFamily="2" charset="0"/>
              </a:rPr>
              <a:t>Conditional Access Policies</a:t>
            </a:r>
          </a:p>
        </p:txBody>
      </p:sp>
      <p:pic>
        <p:nvPicPr>
          <p:cNvPr id="15362" name="Picture 2" descr="Screenshot of a Conditional Access policy showing risk as conditions.">
            <a:extLst>
              <a:ext uri="{FF2B5EF4-FFF2-40B4-BE49-F238E27FC236}">
                <a16:creationId xmlns:a16="http://schemas.microsoft.com/office/drawing/2014/main" id="{4E8AEAEF-3B50-CC6D-0F5B-C98D9112A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6510" y="1197439"/>
            <a:ext cx="5939339" cy="54199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hlinkClick r:id="rId4"/>
            <a:extLst>
              <a:ext uri="{FF2B5EF4-FFF2-40B4-BE49-F238E27FC236}">
                <a16:creationId xmlns:a16="http://schemas.microsoft.com/office/drawing/2014/main" id="{A48B1DBC-8B3D-F2A4-6061-E24C107586D3}"/>
              </a:ext>
            </a:extLst>
          </p:cNvPr>
          <p:cNvSpPr/>
          <p:nvPr/>
        </p:nvSpPr>
        <p:spPr>
          <a:xfrm>
            <a:off x="8502316" y="6437971"/>
            <a:ext cx="3623564" cy="290208"/>
          </a:xfrm>
          <a:prstGeom prst="rect">
            <a:avLst/>
          </a:prstGeom>
        </p:spPr>
        <p:txBody>
          <a:bodyPr wrap="square">
            <a:spAutoFit/>
          </a:bodyPr>
          <a:lstStyle/>
          <a:p>
            <a:pPr algn="ctr">
              <a:lnSpc>
                <a:spcPts val="1600"/>
              </a:lnSpc>
            </a:pPr>
            <a:r>
              <a:rPr lang="en-US" sz="1200" dirty="0">
                <a:latin typeface="DM Sans" pitchFamily="2" charset="0"/>
                <a:cs typeface="Segoe UI Light" panose="020B0502040204020203" pitchFamily="34" charset="0"/>
                <a:hlinkClick r:id="rId5"/>
              </a:rPr>
              <a:t>MS Learn: Conditional Access Risk Policies</a:t>
            </a:r>
            <a:endParaRPr lang="en-US" sz="1200" dirty="0">
              <a:latin typeface="DM Sans" pitchFamily="2" charset="0"/>
              <a:cs typeface="Segoe UI Light" panose="020B0502040204020203" pitchFamily="34" charset="0"/>
            </a:endParaRPr>
          </a:p>
        </p:txBody>
      </p:sp>
    </p:spTree>
    <p:extLst>
      <p:ext uri="{BB962C8B-B14F-4D97-AF65-F5344CB8AC3E}">
        <p14:creationId xmlns:p14="http://schemas.microsoft.com/office/powerpoint/2010/main" val="2843097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A3459-F4B7-5B70-086D-B2DBACB867CB}"/>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D18DA52-1D8D-85FF-7472-544052951685}"/>
              </a:ext>
            </a:extLst>
          </p:cNvPr>
          <p:cNvCxnSpPr>
            <a:cxnSpLocks/>
          </p:cNvCxnSpPr>
          <p:nvPr/>
        </p:nvCxnSpPr>
        <p:spPr>
          <a:xfrm>
            <a:off x="16042" y="773359"/>
            <a:ext cx="951593" cy="0"/>
          </a:xfrm>
          <a:prstGeom prst="line">
            <a:avLst/>
          </a:prstGeom>
          <a:ln w="317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34735A2-524E-B600-6184-4435603A3F07}"/>
              </a:ext>
            </a:extLst>
          </p:cNvPr>
          <p:cNvSpPr txBox="1"/>
          <p:nvPr/>
        </p:nvSpPr>
        <p:spPr>
          <a:xfrm>
            <a:off x="1505213" y="486741"/>
            <a:ext cx="6997103" cy="573234"/>
          </a:xfrm>
          <a:prstGeom prst="rect">
            <a:avLst/>
          </a:prstGeom>
          <a:noFill/>
        </p:spPr>
        <p:txBody>
          <a:bodyPr wrap="square" numCol="1" spcCol="0" rtlCol="0" anchor="ctr">
            <a:spAutoFit/>
          </a:bodyPr>
          <a:lstStyle/>
          <a:p>
            <a:pPr>
              <a:lnSpc>
                <a:spcPts val="3600"/>
              </a:lnSpc>
            </a:pPr>
            <a:r>
              <a:rPr lang="en-US" sz="3500" kern="0" dirty="0">
                <a:solidFill>
                  <a:schemeClr val="tx1">
                    <a:lumMod val="75000"/>
                    <a:lumOff val="25000"/>
                  </a:schemeClr>
                </a:solidFill>
                <a:latin typeface="Poppins SemiBold" panose="00000700000000000000" pitchFamily="2" charset="0"/>
                <a:ea typeface="Montserrat Hairline" charset="0"/>
                <a:cs typeface="Poppins SemiBold" panose="00000700000000000000" pitchFamily="2" charset="0"/>
              </a:rPr>
              <a:t>Conditional Access Policies</a:t>
            </a:r>
          </a:p>
        </p:txBody>
      </p:sp>
      <p:pic>
        <p:nvPicPr>
          <p:cNvPr id="11266" name="Picture 2" descr="Screenshot of a Conditional Access policy with a grant control requiring multifactor authentication.">
            <a:extLst>
              <a:ext uri="{FF2B5EF4-FFF2-40B4-BE49-F238E27FC236}">
                <a16:creationId xmlns:a16="http://schemas.microsoft.com/office/drawing/2014/main" id="{0D497570-10E0-6C33-E145-DD3732F388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4906" y="1144985"/>
            <a:ext cx="6670758" cy="52262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hlinkClick r:id="rId4"/>
            <a:extLst>
              <a:ext uri="{FF2B5EF4-FFF2-40B4-BE49-F238E27FC236}">
                <a16:creationId xmlns:a16="http://schemas.microsoft.com/office/drawing/2014/main" id="{DC13BE56-CABA-1557-DE40-5B30DF9A0675}"/>
              </a:ext>
            </a:extLst>
          </p:cNvPr>
          <p:cNvSpPr/>
          <p:nvPr/>
        </p:nvSpPr>
        <p:spPr>
          <a:xfrm>
            <a:off x="8502316" y="6437971"/>
            <a:ext cx="3623564" cy="290208"/>
          </a:xfrm>
          <a:prstGeom prst="rect">
            <a:avLst/>
          </a:prstGeom>
        </p:spPr>
        <p:txBody>
          <a:bodyPr wrap="square">
            <a:spAutoFit/>
          </a:bodyPr>
          <a:lstStyle/>
          <a:p>
            <a:pPr algn="ctr">
              <a:lnSpc>
                <a:spcPts val="1600"/>
              </a:lnSpc>
            </a:pPr>
            <a:r>
              <a:rPr lang="en-US" sz="1200" dirty="0">
                <a:latin typeface="DM Sans" pitchFamily="2" charset="0"/>
                <a:cs typeface="Segoe UI Light" panose="020B0502040204020203" pitchFamily="34" charset="0"/>
                <a:hlinkClick r:id="rId4"/>
              </a:rPr>
              <a:t>MS Learn: Conditional Access Session</a:t>
            </a:r>
            <a:endParaRPr lang="en-US" sz="1200" dirty="0">
              <a:latin typeface="DM Sans" pitchFamily="2" charset="0"/>
              <a:cs typeface="Segoe UI Light" panose="020B0502040204020203" pitchFamily="34" charset="0"/>
            </a:endParaRPr>
          </a:p>
        </p:txBody>
      </p:sp>
    </p:spTree>
    <p:extLst>
      <p:ext uri="{BB962C8B-B14F-4D97-AF65-F5344CB8AC3E}">
        <p14:creationId xmlns:p14="http://schemas.microsoft.com/office/powerpoint/2010/main" val="113936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AEAF7-8828-E430-DB30-D3DDC39C9EB7}"/>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54201F1-C821-5257-61A3-E40E907541B5}"/>
              </a:ext>
            </a:extLst>
          </p:cNvPr>
          <p:cNvCxnSpPr>
            <a:cxnSpLocks/>
          </p:cNvCxnSpPr>
          <p:nvPr/>
        </p:nvCxnSpPr>
        <p:spPr>
          <a:xfrm>
            <a:off x="16042" y="773359"/>
            <a:ext cx="951593" cy="0"/>
          </a:xfrm>
          <a:prstGeom prst="line">
            <a:avLst/>
          </a:prstGeom>
          <a:ln w="317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8DDECD-7E9B-CA86-83DF-AD736792F1DB}"/>
              </a:ext>
            </a:extLst>
          </p:cNvPr>
          <p:cNvSpPr txBox="1"/>
          <p:nvPr/>
        </p:nvSpPr>
        <p:spPr>
          <a:xfrm>
            <a:off x="1505213" y="486741"/>
            <a:ext cx="6997103" cy="573234"/>
          </a:xfrm>
          <a:prstGeom prst="rect">
            <a:avLst/>
          </a:prstGeom>
          <a:noFill/>
        </p:spPr>
        <p:txBody>
          <a:bodyPr wrap="square" numCol="1" spcCol="0" rtlCol="0" anchor="ctr">
            <a:spAutoFit/>
          </a:bodyPr>
          <a:lstStyle/>
          <a:p>
            <a:pPr>
              <a:lnSpc>
                <a:spcPts val="3600"/>
              </a:lnSpc>
            </a:pPr>
            <a:r>
              <a:rPr lang="en-US" sz="3500" kern="0" dirty="0">
                <a:solidFill>
                  <a:schemeClr val="tx1">
                    <a:lumMod val="75000"/>
                    <a:lumOff val="25000"/>
                  </a:schemeClr>
                </a:solidFill>
                <a:latin typeface="Poppins SemiBold" panose="00000700000000000000" pitchFamily="2" charset="0"/>
                <a:ea typeface="Montserrat Hairline" charset="0"/>
                <a:cs typeface="Poppins SemiBold" panose="00000700000000000000" pitchFamily="2" charset="0"/>
              </a:rPr>
              <a:t>Conditional Access Policies</a:t>
            </a:r>
          </a:p>
        </p:txBody>
      </p:sp>
      <p:pic>
        <p:nvPicPr>
          <p:cNvPr id="16390" name="Picture 6" descr="Control Authentication Flows Using Conditional Access Policy">
            <a:extLst>
              <a:ext uri="{FF2B5EF4-FFF2-40B4-BE49-F238E27FC236}">
                <a16:creationId xmlns:a16="http://schemas.microsoft.com/office/drawing/2014/main" id="{157C62B1-CAEB-30E9-99E1-8E81397CA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233" y="1070813"/>
            <a:ext cx="6456629" cy="471637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8D9697AC-8DA6-F140-2AEF-B5F07D1C4C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8168" y="3429000"/>
            <a:ext cx="6208295" cy="3235912"/>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7" name="Rectangle 6">
            <a:hlinkClick r:id="rId5"/>
            <a:extLst>
              <a:ext uri="{FF2B5EF4-FFF2-40B4-BE49-F238E27FC236}">
                <a16:creationId xmlns:a16="http://schemas.microsoft.com/office/drawing/2014/main" id="{FDF2DB65-A935-A387-B479-6B7FC0FC212B}"/>
              </a:ext>
            </a:extLst>
          </p:cNvPr>
          <p:cNvSpPr/>
          <p:nvPr/>
        </p:nvSpPr>
        <p:spPr>
          <a:xfrm>
            <a:off x="0" y="6226155"/>
            <a:ext cx="3623564" cy="495392"/>
          </a:xfrm>
          <a:prstGeom prst="rect">
            <a:avLst/>
          </a:prstGeom>
        </p:spPr>
        <p:txBody>
          <a:bodyPr wrap="square">
            <a:spAutoFit/>
          </a:bodyPr>
          <a:lstStyle/>
          <a:p>
            <a:pPr algn="ctr">
              <a:lnSpc>
                <a:spcPts val="1600"/>
              </a:lnSpc>
            </a:pPr>
            <a:r>
              <a:rPr lang="en-US" sz="1200" dirty="0">
                <a:latin typeface="DM Sans" pitchFamily="2" charset="0"/>
                <a:cs typeface="Segoe UI Light" panose="020B0502040204020203" pitchFamily="34" charset="0"/>
                <a:hlinkClick r:id="rId6"/>
              </a:rPr>
              <a:t>MS Learn: Conditional Access Auth Flows</a:t>
            </a:r>
            <a:endParaRPr lang="en-US" sz="1200" dirty="0">
              <a:latin typeface="DM Sans" pitchFamily="2" charset="0"/>
              <a:cs typeface="Segoe UI Light" panose="020B0502040204020203" pitchFamily="34" charset="0"/>
            </a:endParaRPr>
          </a:p>
          <a:p>
            <a:pPr algn="ctr">
              <a:lnSpc>
                <a:spcPts val="1600"/>
              </a:lnSpc>
            </a:pPr>
            <a:r>
              <a:rPr lang="en-US" sz="1200" dirty="0">
                <a:latin typeface="DM Sans" pitchFamily="2" charset="0"/>
                <a:cs typeface="Segoe UI Light" panose="020B0502040204020203" pitchFamily="34" charset="0"/>
                <a:hlinkClick r:id="rId7"/>
              </a:rPr>
              <a:t>How to Restrict Device Code Flow</a:t>
            </a:r>
            <a:endParaRPr lang="en-US" sz="1200" dirty="0">
              <a:latin typeface="DM Sans" pitchFamily="2" charset="0"/>
              <a:cs typeface="Segoe UI Light" panose="020B0502040204020203" pitchFamily="34" charset="0"/>
            </a:endParaRPr>
          </a:p>
        </p:txBody>
      </p:sp>
    </p:spTree>
    <p:extLst>
      <p:ext uri="{BB962C8B-B14F-4D97-AF65-F5344CB8AC3E}">
        <p14:creationId xmlns:p14="http://schemas.microsoft.com/office/powerpoint/2010/main" val="2890597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15533-2E4E-A82E-4BC6-C1BC5428164D}"/>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BAE31FB-E6AB-29AA-B55F-694D7C8C1E16}"/>
              </a:ext>
            </a:extLst>
          </p:cNvPr>
          <p:cNvCxnSpPr>
            <a:cxnSpLocks/>
          </p:cNvCxnSpPr>
          <p:nvPr/>
        </p:nvCxnSpPr>
        <p:spPr>
          <a:xfrm>
            <a:off x="16042" y="773359"/>
            <a:ext cx="951593" cy="0"/>
          </a:xfrm>
          <a:prstGeom prst="line">
            <a:avLst/>
          </a:prstGeom>
          <a:ln w="317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D9F036A-7F4B-84DD-4D1B-91CC69DB047F}"/>
              </a:ext>
            </a:extLst>
          </p:cNvPr>
          <p:cNvSpPr txBox="1"/>
          <p:nvPr/>
        </p:nvSpPr>
        <p:spPr>
          <a:xfrm>
            <a:off x="1360835" y="599036"/>
            <a:ext cx="6997103" cy="573234"/>
          </a:xfrm>
          <a:prstGeom prst="rect">
            <a:avLst/>
          </a:prstGeom>
          <a:noFill/>
        </p:spPr>
        <p:txBody>
          <a:bodyPr wrap="square" numCol="1" spcCol="0" rtlCol="0" anchor="ctr">
            <a:spAutoFit/>
          </a:bodyPr>
          <a:lstStyle/>
          <a:p>
            <a:pPr>
              <a:lnSpc>
                <a:spcPts val="3600"/>
              </a:lnSpc>
            </a:pPr>
            <a:r>
              <a:rPr lang="en-US" sz="3500" kern="0" dirty="0">
                <a:solidFill>
                  <a:schemeClr val="tx1">
                    <a:lumMod val="75000"/>
                    <a:lumOff val="25000"/>
                  </a:schemeClr>
                </a:solidFill>
                <a:latin typeface="Poppins SemiBold" panose="00000700000000000000" pitchFamily="2" charset="0"/>
                <a:ea typeface="Montserrat Hairline" charset="0"/>
                <a:cs typeface="Poppins SemiBold" panose="00000700000000000000" pitchFamily="2" charset="0"/>
              </a:rPr>
              <a:t>Auditing &amp; Reviewing Polices</a:t>
            </a:r>
          </a:p>
        </p:txBody>
      </p:sp>
      <p:pic>
        <p:nvPicPr>
          <p:cNvPr id="22530" name="Picture 2" descr="Screenshot of the Conditional Access Policies page with the What If tool highlighted in the toolbar.">
            <a:extLst>
              <a:ext uri="{FF2B5EF4-FFF2-40B4-BE49-F238E27FC236}">
                <a16:creationId xmlns:a16="http://schemas.microsoft.com/office/drawing/2014/main" id="{F6B666BD-8256-450A-45D7-BA8C00DFF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78" y="1279360"/>
            <a:ext cx="6913680" cy="4299280"/>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Screenshot showing the Conditional Access insights and reporting workbook.">
            <a:extLst>
              <a:ext uri="{FF2B5EF4-FFF2-40B4-BE49-F238E27FC236}">
                <a16:creationId xmlns:a16="http://schemas.microsoft.com/office/drawing/2014/main" id="{3D99657A-9818-E17A-189B-1836BEE16D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534337"/>
            <a:ext cx="5042903" cy="372462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hlinkClick r:id="rId5"/>
            <a:extLst>
              <a:ext uri="{FF2B5EF4-FFF2-40B4-BE49-F238E27FC236}">
                <a16:creationId xmlns:a16="http://schemas.microsoft.com/office/drawing/2014/main" id="{B00CC525-B975-5208-A51C-1D755DBAC288}"/>
              </a:ext>
            </a:extLst>
          </p:cNvPr>
          <p:cNvSpPr/>
          <p:nvPr/>
        </p:nvSpPr>
        <p:spPr>
          <a:xfrm>
            <a:off x="-758685" y="6113860"/>
            <a:ext cx="3623564" cy="290208"/>
          </a:xfrm>
          <a:prstGeom prst="rect">
            <a:avLst/>
          </a:prstGeom>
        </p:spPr>
        <p:txBody>
          <a:bodyPr wrap="square">
            <a:spAutoFit/>
          </a:bodyPr>
          <a:lstStyle/>
          <a:p>
            <a:pPr algn="ctr">
              <a:lnSpc>
                <a:spcPts val="1600"/>
              </a:lnSpc>
            </a:pPr>
            <a:r>
              <a:rPr lang="en-US" sz="1200" dirty="0">
                <a:latin typeface="DM Sans" pitchFamily="2" charset="0"/>
                <a:cs typeface="Segoe UI Light" panose="020B0502040204020203" pitchFamily="34" charset="0"/>
                <a:hlinkClick r:id="rId6"/>
              </a:rPr>
              <a:t>Bonus: Other Tooling</a:t>
            </a:r>
            <a:endParaRPr lang="en-US" sz="1200" dirty="0">
              <a:latin typeface="DM Sans" pitchFamily="2" charset="0"/>
              <a:cs typeface="Segoe UI Light" panose="020B0502040204020203" pitchFamily="34" charset="0"/>
            </a:endParaRPr>
          </a:p>
        </p:txBody>
      </p:sp>
    </p:spTree>
    <p:extLst>
      <p:ext uri="{BB962C8B-B14F-4D97-AF65-F5344CB8AC3E}">
        <p14:creationId xmlns:p14="http://schemas.microsoft.com/office/powerpoint/2010/main" val="275286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71188512-E072-2238-EF6A-2578EC339397}"/>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7983" r="17983"/>
          <a:stretch/>
        </p:blipFill>
        <p:spPr/>
      </p:pic>
      <p:cxnSp>
        <p:nvCxnSpPr>
          <p:cNvPr id="7" name="Straight Connector 6">
            <a:extLst>
              <a:ext uri="{FF2B5EF4-FFF2-40B4-BE49-F238E27FC236}">
                <a16:creationId xmlns:a16="http://schemas.microsoft.com/office/drawing/2014/main" id="{F8C37B37-3670-FE5D-311F-0E5D4CD5FB46}"/>
              </a:ext>
            </a:extLst>
          </p:cNvPr>
          <p:cNvCxnSpPr>
            <a:cxnSpLocks/>
          </p:cNvCxnSpPr>
          <p:nvPr/>
        </p:nvCxnSpPr>
        <p:spPr>
          <a:xfrm>
            <a:off x="3958925" y="1690588"/>
            <a:ext cx="1474107" cy="0"/>
          </a:xfrm>
          <a:prstGeom prst="line">
            <a:avLst/>
          </a:prstGeom>
          <a:ln w="317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DC2B14E-2579-D39C-FFBB-DE08BDF900CD}"/>
              </a:ext>
            </a:extLst>
          </p:cNvPr>
          <p:cNvSpPr txBox="1"/>
          <p:nvPr/>
        </p:nvSpPr>
        <p:spPr>
          <a:xfrm>
            <a:off x="5753136" y="1432759"/>
            <a:ext cx="4704509" cy="573234"/>
          </a:xfrm>
          <a:prstGeom prst="rect">
            <a:avLst/>
          </a:prstGeom>
          <a:noFill/>
        </p:spPr>
        <p:txBody>
          <a:bodyPr wrap="square" numCol="1" spcCol="0" rtlCol="0" anchor="ctr">
            <a:spAutoFit/>
          </a:bodyPr>
          <a:lstStyle/>
          <a:p>
            <a:pPr>
              <a:lnSpc>
                <a:spcPts val="3600"/>
              </a:lnSpc>
            </a:pPr>
            <a:r>
              <a:rPr lang="en-US" sz="3500" kern="0" dirty="0">
                <a:solidFill>
                  <a:schemeClr val="tx1">
                    <a:lumMod val="75000"/>
                    <a:lumOff val="25000"/>
                  </a:schemeClr>
                </a:solidFill>
                <a:latin typeface="Poppins SemiBold" panose="00000700000000000000" pitchFamily="2" charset="0"/>
                <a:ea typeface="Montserrat Hairline" charset="0"/>
                <a:cs typeface="Poppins SemiBold" panose="00000700000000000000" pitchFamily="2" charset="0"/>
              </a:rPr>
              <a:t>The New Perimeter</a:t>
            </a:r>
          </a:p>
        </p:txBody>
      </p:sp>
      <p:sp>
        <p:nvSpPr>
          <p:cNvPr id="9" name="Rectangle 8">
            <a:extLst>
              <a:ext uri="{FF2B5EF4-FFF2-40B4-BE49-F238E27FC236}">
                <a16:creationId xmlns:a16="http://schemas.microsoft.com/office/drawing/2014/main" id="{FDD98F3F-DB7D-1435-A400-8D7B3BD1AD6F}"/>
              </a:ext>
            </a:extLst>
          </p:cNvPr>
          <p:cNvSpPr/>
          <p:nvPr/>
        </p:nvSpPr>
        <p:spPr>
          <a:xfrm>
            <a:off x="5753136" y="2005993"/>
            <a:ext cx="5187112" cy="919354"/>
          </a:xfrm>
          <a:prstGeom prst="rect">
            <a:avLst/>
          </a:prstGeom>
        </p:spPr>
        <p:txBody>
          <a:bodyPr wrap="square">
            <a:spAutoFit/>
          </a:bodyPr>
          <a:lstStyle/>
          <a:p>
            <a:pPr>
              <a:lnSpc>
                <a:spcPts val="1600"/>
              </a:lnSpc>
            </a:pPr>
            <a:r>
              <a:rPr lang="en-US" sz="1600" dirty="0"/>
              <a:t>The numbers make one thing clear: identity is the new attack surface. With stolen credentials involved in nearly a quarter of breaches and the human element in over half, protecting identity has become mission-critical.</a:t>
            </a:r>
            <a:endParaRPr lang="en-US" sz="1600" dirty="0">
              <a:latin typeface="DM Sans" pitchFamily="2" charset="0"/>
              <a:cs typeface="Segoe UI Light" panose="020B0502040204020203" pitchFamily="34" charset="0"/>
            </a:endParaRPr>
          </a:p>
        </p:txBody>
      </p:sp>
      <p:graphicFrame>
        <p:nvGraphicFramePr>
          <p:cNvPr id="29" name="Chart 28">
            <a:extLst>
              <a:ext uri="{FF2B5EF4-FFF2-40B4-BE49-F238E27FC236}">
                <a16:creationId xmlns:a16="http://schemas.microsoft.com/office/drawing/2014/main" id="{62CA3D6D-D2AB-6B49-0CA8-54058BA5B815}"/>
              </a:ext>
            </a:extLst>
          </p:cNvPr>
          <p:cNvGraphicFramePr/>
          <p:nvPr>
            <p:extLst>
              <p:ext uri="{D42A27DB-BD31-4B8C-83A1-F6EECF244321}">
                <p14:modId xmlns:p14="http://schemas.microsoft.com/office/powerpoint/2010/main" val="3295225497"/>
              </p:ext>
            </p:extLst>
          </p:nvPr>
        </p:nvGraphicFramePr>
        <p:xfrm>
          <a:off x="5753136" y="3204042"/>
          <a:ext cx="1943703" cy="1959900"/>
        </p:xfrm>
        <a:graphic>
          <a:graphicData uri="http://schemas.openxmlformats.org/drawingml/2006/chart">
            <c:chart xmlns:c="http://schemas.openxmlformats.org/drawingml/2006/chart" xmlns:r="http://schemas.openxmlformats.org/officeDocument/2006/relationships" r:id="rId4"/>
          </a:graphicData>
        </a:graphic>
      </p:graphicFrame>
      <p:sp>
        <p:nvSpPr>
          <p:cNvPr id="33" name="TextBox 32">
            <a:extLst>
              <a:ext uri="{FF2B5EF4-FFF2-40B4-BE49-F238E27FC236}">
                <a16:creationId xmlns:a16="http://schemas.microsoft.com/office/drawing/2014/main" id="{F004C604-CBA6-6758-E716-47E2F33D82E1}"/>
              </a:ext>
            </a:extLst>
          </p:cNvPr>
          <p:cNvSpPr txBox="1"/>
          <p:nvPr/>
        </p:nvSpPr>
        <p:spPr>
          <a:xfrm>
            <a:off x="6271905" y="3968548"/>
            <a:ext cx="953764" cy="461665"/>
          </a:xfrm>
          <a:prstGeom prst="rect">
            <a:avLst/>
          </a:prstGeom>
          <a:noFill/>
        </p:spPr>
        <p:txBody>
          <a:bodyPr wrap="square" lIns="0" tIns="0" rIns="0" bIns="0" rtlCol="0">
            <a:spAutoFit/>
          </a:bodyPr>
          <a:lstStyle/>
          <a:p>
            <a:pPr algn="ctr"/>
            <a:r>
              <a:rPr lang="en-US" sz="3000" dirty="0">
                <a:solidFill>
                  <a:schemeClr val="tx1">
                    <a:lumMod val="75000"/>
                    <a:lumOff val="25000"/>
                  </a:schemeClr>
                </a:solidFill>
                <a:latin typeface="Poppins Medium" panose="00000600000000000000" pitchFamily="2" charset="0"/>
                <a:ea typeface="Open Sans Semibold" panose="020B0706030804020204" pitchFamily="34" charset="0"/>
                <a:cs typeface="Poppins Medium" panose="00000600000000000000" pitchFamily="2" charset="0"/>
              </a:rPr>
              <a:t>22%</a:t>
            </a:r>
          </a:p>
        </p:txBody>
      </p:sp>
      <p:graphicFrame>
        <p:nvGraphicFramePr>
          <p:cNvPr id="63" name="Chart 62">
            <a:extLst>
              <a:ext uri="{FF2B5EF4-FFF2-40B4-BE49-F238E27FC236}">
                <a16:creationId xmlns:a16="http://schemas.microsoft.com/office/drawing/2014/main" id="{527D3A09-2623-9A32-509E-EF509E264378}"/>
              </a:ext>
            </a:extLst>
          </p:cNvPr>
          <p:cNvGraphicFramePr/>
          <p:nvPr>
            <p:extLst>
              <p:ext uri="{D42A27DB-BD31-4B8C-83A1-F6EECF244321}">
                <p14:modId xmlns:p14="http://schemas.microsoft.com/office/powerpoint/2010/main" val="409536153"/>
              </p:ext>
            </p:extLst>
          </p:nvPr>
        </p:nvGraphicFramePr>
        <p:xfrm>
          <a:off x="8017364" y="3204042"/>
          <a:ext cx="1943703" cy="1959900"/>
        </p:xfrm>
        <a:graphic>
          <a:graphicData uri="http://schemas.openxmlformats.org/drawingml/2006/chart">
            <c:chart xmlns:c="http://schemas.openxmlformats.org/drawingml/2006/chart" xmlns:r="http://schemas.openxmlformats.org/officeDocument/2006/relationships" r:id="rId5"/>
          </a:graphicData>
        </a:graphic>
      </p:graphicFrame>
      <p:sp>
        <p:nvSpPr>
          <p:cNvPr id="64" name="TextBox 63">
            <a:extLst>
              <a:ext uri="{FF2B5EF4-FFF2-40B4-BE49-F238E27FC236}">
                <a16:creationId xmlns:a16="http://schemas.microsoft.com/office/drawing/2014/main" id="{40BE7D61-8B24-3316-D74E-A47D2864374B}"/>
              </a:ext>
            </a:extLst>
          </p:cNvPr>
          <p:cNvSpPr txBox="1"/>
          <p:nvPr/>
        </p:nvSpPr>
        <p:spPr>
          <a:xfrm>
            <a:off x="8536133" y="3968548"/>
            <a:ext cx="953764" cy="461665"/>
          </a:xfrm>
          <a:prstGeom prst="rect">
            <a:avLst/>
          </a:prstGeom>
          <a:noFill/>
        </p:spPr>
        <p:txBody>
          <a:bodyPr wrap="square" lIns="0" tIns="0" rIns="0" bIns="0" rtlCol="0">
            <a:spAutoFit/>
          </a:bodyPr>
          <a:lstStyle/>
          <a:p>
            <a:pPr algn="ctr"/>
            <a:r>
              <a:rPr lang="en-US" sz="3000" dirty="0">
                <a:solidFill>
                  <a:schemeClr val="tx1">
                    <a:lumMod val="75000"/>
                    <a:lumOff val="25000"/>
                  </a:schemeClr>
                </a:solidFill>
                <a:latin typeface="Poppins Medium" panose="00000600000000000000" pitchFamily="2" charset="0"/>
                <a:ea typeface="Open Sans Semibold" panose="020B0706030804020204" pitchFamily="34" charset="0"/>
                <a:cs typeface="Poppins Medium" panose="00000600000000000000" pitchFamily="2" charset="0"/>
              </a:rPr>
              <a:t>60%</a:t>
            </a:r>
          </a:p>
        </p:txBody>
      </p:sp>
      <p:sp>
        <p:nvSpPr>
          <p:cNvPr id="5" name="Rectangle 4">
            <a:extLst>
              <a:ext uri="{FF2B5EF4-FFF2-40B4-BE49-F238E27FC236}">
                <a16:creationId xmlns:a16="http://schemas.microsoft.com/office/drawing/2014/main" id="{2EF070C2-3D2F-76BA-774C-58594F9E9817}"/>
              </a:ext>
            </a:extLst>
          </p:cNvPr>
          <p:cNvSpPr/>
          <p:nvPr/>
        </p:nvSpPr>
        <p:spPr>
          <a:xfrm>
            <a:off x="5753136" y="6303495"/>
            <a:ext cx="3098392" cy="495392"/>
          </a:xfrm>
          <a:prstGeom prst="rect">
            <a:avLst/>
          </a:prstGeom>
        </p:spPr>
        <p:txBody>
          <a:bodyPr wrap="square">
            <a:spAutoFit/>
          </a:bodyPr>
          <a:lstStyle/>
          <a:p>
            <a:pPr>
              <a:lnSpc>
                <a:spcPts val="1600"/>
              </a:lnSpc>
            </a:pPr>
            <a:r>
              <a:rPr lang="en-US" sz="1200" dirty="0">
                <a:latin typeface="DM Sans" pitchFamily="2" charset="0"/>
                <a:cs typeface="Segoe UI Light" panose="020B0502040204020203" pitchFamily="34" charset="0"/>
                <a:hlinkClick r:id="rId6"/>
              </a:rPr>
              <a:t>2025 Verizon DBIR</a:t>
            </a:r>
            <a:endParaRPr lang="en-US" sz="1200" dirty="0">
              <a:latin typeface="DM Sans" pitchFamily="2" charset="0"/>
              <a:cs typeface="Segoe UI Light" panose="020B0502040204020203" pitchFamily="34" charset="0"/>
            </a:endParaRPr>
          </a:p>
          <a:p>
            <a:pPr>
              <a:lnSpc>
                <a:spcPts val="1600"/>
              </a:lnSpc>
            </a:pPr>
            <a:r>
              <a:rPr lang="en-US" sz="1200" dirty="0">
                <a:latin typeface="DM Sans" pitchFamily="2" charset="0"/>
                <a:cs typeface="Segoe UI Light" panose="020B0502040204020203" pitchFamily="34" charset="0"/>
                <a:hlinkClick r:id="rId7"/>
              </a:rPr>
              <a:t>Evolving Identity Attack Techniques</a:t>
            </a:r>
            <a:endParaRPr lang="en-US" sz="1200" dirty="0">
              <a:latin typeface="DM Sans" pitchFamily="2" charset="0"/>
              <a:cs typeface="Segoe UI Light" panose="020B0502040204020203" pitchFamily="34" charset="0"/>
            </a:endParaRPr>
          </a:p>
        </p:txBody>
      </p:sp>
      <p:sp>
        <p:nvSpPr>
          <p:cNvPr id="11" name="Rectangle 10">
            <a:extLst>
              <a:ext uri="{FF2B5EF4-FFF2-40B4-BE49-F238E27FC236}">
                <a16:creationId xmlns:a16="http://schemas.microsoft.com/office/drawing/2014/main" id="{3D5C0C0A-F954-1DC2-BE49-33816DCE5D94}"/>
              </a:ext>
            </a:extLst>
          </p:cNvPr>
          <p:cNvSpPr/>
          <p:nvPr/>
        </p:nvSpPr>
        <p:spPr>
          <a:xfrm>
            <a:off x="6176936" y="5094703"/>
            <a:ext cx="1143701" cy="289438"/>
          </a:xfrm>
          <a:prstGeom prst="rect">
            <a:avLst/>
          </a:prstGeom>
        </p:spPr>
        <p:txBody>
          <a:bodyPr wrap="square">
            <a:spAutoFit/>
          </a:bodyPr>
          <a:lstStyle/>
          <a:p>
            <a:pPr algn="ctr">
              <a:lnSpc>
                <a:spcPts val="1600"/>
              </a:lnSpc>
            </a:pPr>
            <a:r>
              <a:rPr lang="en-US" sz="1200" dirty="0"/>
              <a:t>Identity Based</a:t>
            </a:r>
            <a:endParaRPr lang="en-US" sz="1200" dirty="0">
              <a:latin typeface="DM Sans" pitchFamily="2" charset="0"/>
              <a:cs typeface="Segoe UI Light" panose="020B0502040204020203" pitchFamily="34" charset="0"/>
            </a:endParaRPr>
          </a:p>
        </p:txBody>
      </p:sp>
      <p:sp>
        <p:nvSpPr>
          <p:cNvPr id="12" name="Rectangle 11">
            <a:extLst>
              <a:ext uri="{FF2B5EF4-FFF2-40B4-BE49-F238E27FC236}">
                <a16:creationId xmlns:a16="http://schemas.microsoft.com/office/drawing/2014/main" id="{E4207D7F-F0C0-F972-B81D-6F8CF09B3A60}"/>
              </a:ext>
            </a:extLst>
          </p:cNvPr>
          <p:cNvSpPr/>
          <p:nvPr/>
        </p:nvSpPr>
        <p:spPr>
          <a:xfrm>
            <a:off x="8323243" y="5119975"/>
            <a:ext cx="1331943" cy="289438"/>
          </a:xfrm>
          <a:prstGeom prst="rect">
            <a:avLst/>
          </a:prstGeom>
        </p:spPr>
        <p:txBody>
          <a:bodyPr wrap="square">
            <a:spAutoFit/>
          </a:bodyPr>
          <a:lstStyle/>
          <a:p>
            <a:pPr algn="ctr">
              <a:lnSpc>
                <a:spcPts val="1600"/>
              </a:lnSpc>
            </a:pPr>
            <a:r>
              <a:rPr lang="en-US" sz="1200" dirty="0"/>
              <a:t>Human Element</a:t>
            </a:r>
            <a:endParaRPr lang="en-US" sz="1200" dirty="0">
              <a:latin typeface="DM Sans" pitchFamily="2" charset="0"/>
              <a:cs typeface="Segoe UI Light" panose="020B0502040204020203" pitchFamily="34" charset="0"/>
            </a:endParaRPr>
          </a:p>
        </p:txBody>
      </p:sp>
    </p:spTree>
    <p:extLst>
      <p:ext uri="{BB962C8B-B14F-4D97-AF65-F5344CB8AC3E}">
        <p14:creationId xmlns:p14="http://schemas.microsoft.com/office/powerpoint/2010/main" val="634301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EF545-1B31-6650-AFFB-1568E397CBF9}"/>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1C641C6-AB55-8154-128B-B251767A0FC0}"/>
              </a:ext>
            </a:extLst>
          </p:cNvPr>
          <p:cNvSpPr/>
          <p:nvPr/>
        </p:nvSpPr>
        <p:spPr>
          <a:xfrm>
            <a:off x="0" y="0"/>
            <a:ext cx="12192000" cy="6858000"/>
          </a:xfrm>
          <a:prstGeom prst="roundRect">
            <a:avLst>
              <a:gd name="adj" fmla="val 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F72D6796-A6CE-5A3D-36A9-8AE4F6E8627E}"/>
              </a:ext>
            </a:extLst>
          </p:cNvPr>
          <p:cNvCxnSpPr>
            <a:cxnSpLocks/>
          </p:cNvCxnSpPr>
          <p:nvPr/>
        </p:nvCxnSpPr>
        <p:spPr>
          <a:xfrm>
            <a:off x="1801920" y="-228649"/>
            <a:ext cx="3" cy="7315296"/>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8A855A5C-5615-299D-3268-E93D123568B6}"/>
              </a:ext>
            </a:extLst>
          </p:cNvPr>
          <p:cNvSpPr/>
          <p:nvPr/>
        </p:nvSpPr>
        <p:spPr>
          <a:xfrm>
            <a:off x="528002" y="2155081"/>
            <a:ext cx="2547837" cy="2547837"/>
          </a:xfrm>
          <a:prstGeom prst="ellipse">
            <a:avLst/>
          </a:prstGeom>
          <a:solidFill>
            <a:schemeClr val="bg1"/>
          </a:solidFill>
          <a:ln>
            <a:noFill/>
          </a:ln>
          <a:effectLst>
            <a:outerShdw blurRad="3810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pic>
        <p:nvPicPr>
          <p:cNvPr id="6" name="Picture 5">
            <a:extLst>
              <a:ext uri="{FF2B5EF4-FFF2-40B4-BE49-F238E27FC236}">
                <a16:creationId xmlns:a16="http://schemas.microsoft.com/office/drawing/2014/main" id="{5F466FA0-15FF-3330-7CAE-5B8E2A5B36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8330" y="2755409"/>
            <a:ext cx="1347179" cy="1347179"/>
          </a:xfrm>
          <a:prstGeom prst="rect">
            <a:avLst/>
          </a:prstGeom>
        </p:spPr>
      </p:pic>
      <p:sp>
        <p:nvSpPr>
          <p:cNvPr id="9" name="TextBox 8">
            <a:extLst>
              <a:ext uri="{FF2B5EF4-FFF2-40B4-BE49-F238E27FC236}">
                <a16:creationId xmlns:a16="http://schemas.microsoft.com/office/drawing/2014/main" id="{2887CD03-DC26-EAFA-652D-90A92C2B6246}"/>
              </a:ext>
            </a:extLst>
          </p:cNvPr>
          <p:cNvSpPr txBox="1"/>
          <p:nvPr/>
        </p:nvSpPr>
        <p:spPr>
          <a:xfrm>
            <a:off x="3603841" y="2758298"/>
            <a:ext cx="7016043" cy="923330"/>
          </a:xfrm>
          <a:prstGeom prst="rect">
            <a:avLst/>
          </a:prstGeom>
          <a:noFill/>
        </p:spPr>
        <p:txBody>
          <a:bodyPr wrap="square" rtlCol="0">
            <a:spAutoFit/>
          </a:bodyPr>
          <a:lstStyle/>
          <a:p>
            <a:r>
              <a:rPr lang="en-GB" sz="5400" dirty="0">
                <a:solidFill>
                  <a:schemeClr val="bg1"/>
                </a:solidFill>
                <a:latin typeface="DM Sans" pitchFamily="2" charset="0"/>
                <a:cs typeface="Rubik Light" panose="00000400000000000000" pitchFamily="2" charset="-79"/>
              </a:rPr>
              <a:t>Post exploitation</a:t>
            </a:r>
          </a:p>
        </p:txBody>
      </p:sp>
      <p:sp>
        <p:nvSpPr>
          <p:cNvPr id="10" name="TextBox 9">
            <a:extLst>
              <a:ext uri="{FF2B5EF4-FFF2-40B4-BE49-F238E27FC236}">
                <a16:creationId xmlns:a16="http://schemas.microsoft.com/office/drawing/2014/main" id="{033548C3-89C6-403A-D369-5C2AC519C3ED}"/>
              </a:ext>
            </a:extLst>
          </p:cNvPr>
          <p:cNvSpPr txBox="1"/>
          <p:nvPr/>
        </p:nvSpPr>
        <p:spPr>
          <a:xfrm>
            <a:off x="3603841" y="3558370"/>
            <a:ext cx="6107035" cy="523220"/>
          </a:xfrm>
          <a:prstGeom prst="rect">
            <a:avLst/>
          </a:prstGeom>
          <a:noFill/>
        </p:spPr>
        <p:txBody>
          <a:bodyPr wrap="square" rtlCol="0">
            <a:spAutoFit/>
          </a:bodyPr>
          <a:lstStyle/>
          <a:p>
            <a:r>
              <a:rPr lang="en-US" sz="2800" dirty="0">
                <a:solidFill>
                  <a:schemeClr val="bg1"/>
                </a:solidFill>
                <a:latin typeface="DM Sans" pitchFamily="2" charset="0"/>
                <a:ea typeface="Roboto" panose="02000000000000000000" pitchFamily="2" charset="0"/>
                <a:cs typeface="Space Grotesk" pitchFamily="2" charset="0"/>
              </a:rPr>
              <a:t>And how we can detect and limit it</a:t>
            </a:r>
          </a:p>
        </p:txBody>
      </p:sp>
    </p:spTree>
    <p:extLst>
      <p:ext uri="{BB962C8B-B14F-4D97-AF65-F5344CB8AC3E}">
        <p14:creationId xmlns:p14="http://schemas.microsoft.com/office/powerpoint/2010/main" val="2553969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EB681-B5E2-C913-AC39-AE19544674C9}"/>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3BA7376-1EC9-BE59-DF27-86C0BE121139}"/>
              </a:ext>
            </a:extLst>
          </p:cNvPr>
          <p:cNvCxnSpPr>
            <a:cxnSpLocks/>
          </p:cNvCxnSpPr>
          <p:nvPr/>
        </p:nvCxnSpPr>
        <p:spPr>
          <a:xfrm>
            <a:off x="16042" y="773359"/>
            <a:ext cx="951593" cy="0"/>
          </a:xfrm>
          <a:prstGeom prst="line">
            <a:avLst/>
          </a:prstGeom>
          <a:ln w="317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34DB275-0144-4118-A87C-987F9473614A}"/>
              </a:ext>
            </a:extLst>
          </p:cNvPr>
          <p:cNvSpPr txBox="1"/>
          <p:nvPr/>
        </p:nvSpPr>
        <p:spPr>
          <a:xfrm>
            <a:off x="1216455" y="486742"/>
            <a:ext cx="6997103" cy="573234"/>
          </a:xfrm>
          <a:prstGeom prst="rect">
            <a:avLst/>
          </a:prstGeom>
          <a:noFill/>
        </p:spPr>
        <p:txBody>
          <a:bodyPr wrap="square" numCol="1" spcCol="0" rtlCol="0" anchor="ctr">
            <a:spAutoFit/>
          </a:bodyPr>
          <a:lstStyle/>
          <a:p>
            <a:pPr>
              <a:lnSpc>
                <a:spcPts val="3600"/>
              </a:lnSpc>
            </a:pPr>
            <a:r>
              <a:rPr lang="en-US" sz="3500" kern="0" dirty="0">
                <a:solidFill>
                  <a:schemeClr val="tx1">
                    <a:lumMod val="75000"/>
                    <a:lumOff val="25000"/>
                  </a:schemeClr>
                </a:solidFill>
                <a:latin typeface="Poppins SemiBold" panose="00000700000000000000" pitchFamily="2" charset="0"/>
                <a:ea typeface="Montserrat Hairline" charset="0"/>
                <a:cs typeface="Poppins SemiBold" panose="00000700000000000000" pitchFamily="2" charset="0"/>
              </a:rPr>
              <a:t>Step 1: Prevent User Alerts</a:t>
            </a:r>
          </a:p>
        </p:txBody>
      </p:sp>
      <p:pic>
        <p:nvPicPr>
          <p:cNvPr id="19458" name="Picture 2" descr="Screenshot of the Microsoft account security alert message.">
            <a:extLst>
              <a:ext uri="{FF2B5EF4-FFF2-40B4-BE49-F238E27FC236}">
                <a16:creationId xmlns:a16="http://schemas.microsoft.com/office/drawing/2014/main" id="{FE9A48EB-2DDE-E034-ADA5-AF368801F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38" y="1315990"/>
            <a:ext cx="5239453" cy="433082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ABFD00D-822A-837D-839F-0BCC931F3BF7}"/>
              </a:ext>
            </a:extLst>
          </p:cNvPr>
          <p:cNvPicPr>
            <a:picLocks noChangeAspect="1"/>
          </p:cNvPicPr>
          <p:nvPr/>
        </p:nvPicPr>
        <p:blipFill>
          <a:blip r:embed="rId4"/>
          <a:stretch>
            <a:fillRect/>
          </a:stretch>
        </p:blipFill>
        <p:spPr>
          <a:xfrm>
            <a:off x="6222964" y="1315990"/>
            <a:ext cx="4926299" cy="3176360"/>
          </a:xfrm>
          <a:prstGeom prst="rect">
            <a:avLst/>
          </a:prstGeom>
        </p:spPr>
      </p:pic>
      <p:pic>
        <p:nvPicPr>
          <p:cNvPr id="4" name="Picture 3">
            <a:extLst>
              <a:ext uri="{FF2B5EF4-FFF2-40B4-BE49-F238E27FC236}">
                <a16:creationId xmlns:a16="http://schemas.microsoft.com/office/drawing/2014/main" id="{FF26B57C-30B2-306C-96CB-4CD3921400BB}"/>
              </a:ext>
            </a:extLst>
          </p:cNvPr>
          <p:cNvPicPr>
            <a:picLocks noChangeAspect="1"/>
          </p:cNvPicPr>
          <p:nvPr/>
        </p:nvPicPr>
        <p:blipFill>
          <a:blip r:embed="rId5"/>
          <a:stretch>
            <a:fillRect/>
          </a:stretch>
        </p:blipFill>
        <p:spPr>
          <a:xfrm>
            <a:off x="4187411" y="4245012"/>
            <a:ext cx="2273300" cy="1816100"/>
          </a:xfrm>
          <a:prstGeom prst="rect">
            <a:avLst/>
          </a:prstGeom>
        </p:spPr>
      </p:pic>
      <p:sp>
        <p:nvSpPr>
          <p:cNvPr id="5" name="Rectangle 4">
            <a:extLst>
              <a:ext uri="{FF2B5EF4-FFF2-40B4-BE49-F238E27FC236}">
                <a16:creationId xmlns:a16="http://schemas.microsoft.com/office/drawing/2014/main" id="{8B86C4F0-08B5-F530-5E3A-C8103ACD27D2}"/>
              </a:ext>
            </a:extLst>
          </p:cNvPr>
          <p:cNvSpPr/>
          <p:nvPr/>
        </p:nvSpPr>
        <p:spPr>
          <a:xfrm>
            <a:off x="2574138" y="6307729"/>
            <a:ext cx="3623564" cy="290208"/>
          </a:xfrm>
          <a:prstGeom prst="rect">
            <a:avLst/>
          </a:prstGeom>
        </p:spPr>
        <p:txBody>
          <a:bodyPr wrap="square">
            <a:spAutoFit/>
          </a:bodyPr>
          <a:lstStyle/>
          <a:p>
            <a:pPr algn="ctr">
              <a:lnSpc>
                <a:spcPts val="1600"/>
              </a:lnSpc>
            </a:pPr>
            <a:r>
              <a:rPr lang="en-US" sz="1200" dirty="0">
                <a:latin typeface="DM Sans" pitchFamily="2" charset="0"/>
                <a:cs typeface="Segoe UI Light" panose="020B0502040204020203" pitchFamily="34" charset="0"/>
                <a:hlinkClick r:id="rId6"/>
              </a:rPr>
              <a:t>Bonus: Setting up Email Rule Alerts</a:t>
            </a:r>
            <a:endParaRPr lang="en-US" sz="1200" dirty="0">
              <a:latin typeface="DM Sans" pitchFamily="2" charset="0"/>
              <a:cs typeface="Segoe UI Light" panose="020B0502040204020203" pitchFamily="34" charset="0"/>
            </a:endParaRPr>
          </a:p>
        </p:txBody>
      </p:sp>
    </p:spTree>
    <p:extLst>
      <p:ext uri="{BB962C8B-B14F-4D97-AF65-F5344CB8AC3E}">
        <p14:creationId xmlns:p14="http://schemas.microsoft.com/office/powerpoint/2010/main" val="198345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8BEFE-3EC8-2D06-7DD7-93F1423A5548}"/>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531672C-FA49-94CE-AA91-51C156DD95B7}"/>
              </a:ext>
            </a:extLst>
          </p:cNvPr>
          <p:cNvCxnSpPr>
            <a:cxnSpLocks/>
          </p:cNvCxnSpPr>
          <p:nvPr/>
        </p:nvCxnSpPr>
        <p:spPr>
          <a:xfrm>
            <a:off x="16042" y="773359"/>
            <a:ext cx="951593" cy="0"/>
          </a:xfrm>
          <a:prstGeom prst="line">
            <a:avLst/>
          </a:prstGeom>
          <a:ln w="317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724E9DF-56AD-DD43-0DBF-7E3378632337}"/>
              </a:ext>
            </a:extLst>
          </p:cNvPr>
          <p:cNvSpPr txBox="1"/>
          <p:nvPr/>
        </p:nvSpPr>
        <p:spPr>
          <a:xfrm>
            <a:off x="1216455" y="486742"/>
            <a:ext cx="6997103" cy="573234"/>
          </a:xfrm>
          <a:prstGeom prst="rect">
            <a:avLst/>
          </a:prstGeom>
          <a:noFill/>
        </p:spPr>
        <p:txBody>
          <a:bodyPr wrap="square" numCol="1" spcCol="0" rtlCol="0" anchor="ctr">
            <a:spAutoFit/>
          </a:bodyPr>
          <a:lstStyle/>
          <a:p>
            <a:pPr>
              <a:lnSpc>
                <a:spcPts val="3600"/>
              </a:lnSpc>
            </a:pPr>
            <a:r>
              <a:rPr lang="en-US" sz="3500" kern="0" dirty="0">
                <a:solidFill>
                  <a:schemeClr val="tx1">
                    <a:lumMod val="75000"/>
                    <a:lumOff val="25000"/>
                  </a:schemeClr>
                </a:solidFill>
                <a:latin typeface="Poppins SemiBold" panose="00000700000000000000" pitchFamily="2" charset="0"/>
                <a:ea typeface="Montserrat Hairline" charset="0"/>
                <a:cs typeface="Poppins SemiBold" panose="00000700000000000000" pitchFamily="2" charset="0"/>
              </a:rPr>
              <a:t>Step 2: Add MFA Token</a:t>
            </a:r>
          </a:p>
        </p:txBody>
      </p:sp>
      <p:pic>
        <p:nvPicPr>
          <p:cNvPr id="2" name="Picture 1">
            <a:extLst>
              <a:ext uri="{FF2B5EF4-FFF2-40B4-BE49-F238E27FC236}">
                <a16:creationId xmlns:a16="http://schemas.microsoft.com/office/drawing/2014/main" id="{44F8EB6D-0000-C611-32AB-B1985F97F318}"/>
              </a:ext>
            </a:extLst>
          </p:cNvPr>
          <p:cNvPicPr>
            <a:picLocks noChangeAspect="1"/>
          </p:cNvPicPr>
          <p:nvPr/>
        </p:nvPicPr>
        <p:blipFill>
          <a:blip r:embed="rId3"/>
          <a:stretch>
            <a:fillRect/>
          </a:stretch>
        </p:blipFill>
        <p:spPr>
          <a:xfrm>
            <a:off x="1216455" y="1272623"/>
            <a:ext cx="7363953" cy="4312754"/>
          </a:xfrm>
          <a:prstGeom prst="rect">
            <a:avLst/>
          </a:prstGeom>
        </p:spPr>
      </p:pic>
      <p:pic>
        <p:nvPicPr>
          <p:cNvPr id="4" name="Picture 3">
            <a:extLst>
              <a:ext uri="{FF2B5EF4-FFF2-40B4-BE49-F238E27FC236}">
                <a16:creationId xmlns:a16="http://schemas.microsoft.com/office/drawing/2014/main" id="{7BC90514-6C85-7660-0BBD-124D3088D8D0}"/>
              </a:ext>
            </a:extLst>
          </p:cNvPr>
          <p:cNvPicPr>
            <a:picLocks noChangeAspect="1"/>
          </p:cNvPicPr>
          <p:nvPr/>
        </p:nvPicPr>
        <p:blipFill>
          <a:blip r:embed="rId4"/>
          <a:stretch>
            <a:fillRect/>
          </a:stretch>
        </p:blipFill>
        <p:spPr>
          <a:xfrm>
            <a:off x="3659532" y="3559007"/>
            <a:ext cx="8532468" cy="2924727"/>
          </a:xfrm>
          <a:prstGeom prst="rect">
            <a:avLst/>
          </a:prstGeom>
        </p:spPr>
      </p:pic>
      <p:sp>
        <p:nvSpPr>
          <p:cNvPr id="5" name="Rectangle 4">
            <a:extLst>
              <a:ext uri="{FF2B5EF4-FFF2-40B4-BE49-F238E27FC236}">
                <a16:creationId xmlns:a16="http://schemas.microsoft.com/office/drawing/2014/main" id="{2E0D43AE-6049-6061-1479-6A865BBFD867}"/>
              </a:ext>
            </a:extLst>
          </p:cNvPr>
          <p:cNvSpPr/>
          <p:nvPr/>
        </p:nvSpPr>
        <p:spPr>
          <a:xfrm>
            <a:off x="491838" y="5585377"/>
            <a:ext cx="3623564" cy="290208"/>
          </a:xfrm>
          <a:prstGeom prst="rect">
            <a:avLst/>
          </a:prstGeom>
        </p:spPr>
        <p:txBody>
          <a:bodyPr wrap="square">
            <a:spAutoFit/>
          </a:bodyPr>
          <a:lstStyle/>
          <a:p>
            <a:pPr algn="ctr">
              <a:lnSpc>
                <a:spcPts val="1600"/>
              </a:lnSpc>
            </a:pPr>
            <a:r>
              <a:rPr lang="en-US" sz="1200" dirty="0">
                <a:latin typeface="DM Sans" pitchFamily="2" charset="0"/>
                <a:cs typeface="Segoe UI Light" panose="020B0502040204020203" pitchFamily="34" charset="0"/>
                <a:hlinkClick r:id="rId5"/>
              </a:rPr>
              <a:t>Bonus: Blocking MFA</a:t>
            </a:r>
            <a:endParaRPr lang="en-US" sz="1200" dirty="0">
              <a:latin typeface="DM Sans" pitchFamily="2" charset="0"/>
              <a:cs typeface="Segoe UI Light" panose="020B0502040204020203" pitchFamily="34" charset="0"/>
            </a:endParaRPr>
          </a:p>
        </p:txBody>
      </p:sp>
    </p:spTree>
    <p:extLst>
      <p:ext uri="{BB962C8B-B14F-4D97-AF65-F5344CB8AC3E}">
        <p14:creationId xmlns:p14="http://schemas.microsoft.com/office/powerpoint/2010/main" val="417314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4B2D9-12DB-E5FB-16BC-13EA2C365724}"/>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C5F2254-2749-6451-DDAC-0F1D4D3411EA}"/>
              </a:ext>
            </a:extLst>
          </p:cNvPr>
          <p:cNvCxnSpPr>
            <a:cxnSpLocks/>
          </p:cNvCxnSpPr>
          <p:nvPr/>
        </p:nvCxnSpPr>
        <p:spPr>
          <a:xfrm>
            <a:off x="16042" y="869611"/>
            <a:ext cx="951593" cy="0"/>
          </a:xfrm>
          <a:prstGeom prst="line">
            <a:avLst/>
          </a:prstGeom>
          <a:ln w="317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470A712-62A0-B31B-C8F2-CF2DBAB6A8B2}"/>
              </a:ext>
            </a:extLst>
          </p:cNvPr>
          <p:cNvSpPr txBox="1"/>
          <p:nvPr/>
        </p:nvSpPr>
        <p:spPr>
          <a:xfrm>
            <a:off x="1200413" y="352161"/>
            <a:ext cx="6997103" cy="1034899"/>
          </a:xfrm>
          <a:prstGeom prst="rect">
            <a:avLst/>
          </a:prstGeom>
          <a:noFill/>
        </p:spPr>
        <p:txBody>
          <a:bodyPr wrap="square" numCol="1" spcCol="0" rtlCol="0" anchor="ctr">
            <a:spAutoFit/>
          </a:bodyPr>
          <a:lstStyle/>
          <a:p>
            <a:pPr>
              <a:lnSpc>
                <a:spcPts val="3600"/>
              </a:lnSpc>
            </a:pPr>
            <a:r>
              <a:rPr lang="en-US" sz="3500" kern="0" dirty="0">
                <a:solidFill>
                  <a:schemeClr val="tx1">
                    <a:lumMod val="75000"/>
                    <a:lumOff val="25000"/>
                  </a:schemeClr>
                </a:solidFill>
                <a:latin typeface="Poppins SemiBold" panose="00000700000000000000" pitchFamily="2" charset="0"/>
                <a:ea typeface="Montserrat Hairline" charset="0"/>
                <a:cs typeface="Poppins SemiBold" panose="00000700000000000000" pitchFamily="2" charset="0"/>
              </a:rPr>
              <a:t>Step 3: Check for Internal Network Access &amp; Other Apps</a:t>
            </a:r>
          </a:p>
        </p:txBody>
      </p:sp>
      <p:pic>
        <p:nvPicPr>
          <p:cNvPr id="7" name="Picture 6">
            <a:extLst>
              <a:ext uri="{FF2B5EF4-FFF2-40B4-BE49-F238E27FC236}">
                <a16:creationId xmlns:a16="http://schemas.microsoft.com/office/drawing/2014/main" id="{BFA522FD-2C38-5D55-D5C5-B4FCAFD9CB8F}"/>
              </a:ext>
            </a:extLst>
          </p:cNvPr>
          <p:cNvPicPr>
            <a:picLocks noChangeAspect="1"/>
          </p:cNvPicPr>
          <p:nvPr/>
        </p:nvPicPr>
        <p:blipFill>
          <a:blip r:embed="rId3"/>
          <a:stretch>
            <a:fillRect/>
          </a:stretch>
        </p:blipFill>
        <p:spPr>
          <a:xfrm>
            <a:off x="479731" y="2154766"/>
            <a:ext cx="11232538" cy="3219325"/>
          </a:xfrm>
          <a:prstGeom prst="rect">
            <a:avLst/>
          </a:prstGeom>
        </p:spPr>
      </p:pic>
    </p:spTree>
    <p:extLst>
      <p:ext uri="{BB962C8B-B14F-4D97-AF65-F5344CB8AC3E}">
        <p14:creationId xmlns:p14="http://schemas.microsoft.com/office/powerpoint/2010/main" val="1208267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309D2-938D-C37F-2612-B19B19F74013}"/>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6A2EB0A-78FE-DD18-410D-443666EFC60C}"/>
              </a:ext>
            </a:extLst>
          </p:cNvPr>
          <p:cNvCxnSpPr>
            <a:cxnSpLocks/>
          </p:cNvCxnSpPr>
          <p:nvPr/>
        </p:nvCxnSpPr>
        <p:spPr>
          <a:xfrm>
            <a:off x="16042" y="869611"/>
            <a:ext cx="951593" cy="0"/>
          </a:xfrm>
          <a:prstGeom prst="line">
            <a:avLst/>
          </a:prstGeom>
          <a:ln w="317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D41914B-D5BF-A507-FA8A-8250340AF541}"/>
              </a:ext>
            </a:extLst>
          </p:cNvPr>
          <p:cNvSpPr txBox="1"/>
          <p:nvPr/>
        </p:nvSpPr>
        <p:spPr>
          <a:xfrm>
            <a:off x="1200413" y="582993"/>
            <a:ext cx="6997103" cy="573234"/>
          </a:xfrm>
          <a:prstGeom prst="rect">
            <a:avLst/>
          </a:prstGeom>
          <a:noFill/>
        </p:spPr>
        <p:txBody>
          <a:bodyPr wrap="square" numCol="1" spcCol="0" rtlCol="0" anchor="ctr">
            <a:spAutoFit/>
          </a:bodyPr>
          <a:lstStyle/>
          <a:p>
            <a:pPr>
              <a:lnSpc>
                <a:spcPts val="3600"/>
              </a:lnSpc>
            </a:pPr>
            <a:r>
              <a:rPr lang="en-US" sz="3500" kern="0" dirty="0">
                <a:solidFill>
                  <a:schemeClr val="tx1">
                    <a:lumMod val="75000"/>
                    <a:lumOff val="25000"/>
                  </a:schemeClr>
                </a:solidFill>
                <a:latin typeface="Poppins SemiBold" panose="00000700000000000000" pitchFamily="2" charset="0"/>
                <a:ea typeface="Montserrat Hairline" charset="0"/>
                <a:cs typeface="Poppins SemiBold" panose="00000700000000000000" pitchFamily="2" charset="0"/>
              </a:rPr>
              <a:t>Step 4: Device Code Access</a:t>
            </a:r>
          </a:p>
        </p:txBody>
      </p:sp>
      <p:pic>
        <p:nvPicPr>
          <p:cNvPr id="2" name="Picture 1">
            <a:extLst>
              <a:ext uri="{FF2B5EF4-FFF2-40B4-BE49-F238E27FC236}">
                <a16:creationId xmlns:a16="http://schemas.microsoft.com/office/drawing/2014/main" id="{2229B94D-6AC4-0EAE-2418-2623DFFADFEF}"/>
              </a:ext>
            </a:extLst>
          </p:cNvPr>
          <p:cNvPicPr>
            <a:picLocks noChangeAspect="1"/>
          </p:cNvPicPr>
          <p:nvPr/>
        </p:nvPicPr>
        <p:blipFill>
          <a:blip r:embed="rId3"/>
          <a:stretch>
            <a:fillRect/>
          </a:stretch>
        </p:blipFill>
        <p:spPr>
          <a:xfrm>
            <a:off x="13154526" y="-1755615"/>
            <a:ext cx="6705600" cy="3733800"/>
          </a:xfrm>
          <a:prstGeom prst="rect">
            <a:avLst/>
          </a:prstGeom>
        </p:spPr>
      </p:pic>
      <p:pic>
        <p:nvPicPr>
          <p:cNvPr id="4" name="Picture 3">
            <a:extLst>
              <a:ext uri="{FF2B5EF4-FFF2-40B4-BE49-F238E27FC236}">
                <a16:creationId xmlns:a16="http://schemas.microsoft.com/office/drawing/2014/main" id="{848CA8A2-EDBF-E0D8-8FCF-01AA47B69E71}"/>
              </a:ext>
            </a:extLst>
          </p:cNvPr>
          <p:cNvPicPr>
            <a:picLocks noChangeAspect="1"/>
          </p:cNvPicPr>
          <p:nvPr/>
        </p:nvPicPr>
        <p:blipFill>
          <a:blip r:embed="rId4"/>
          <a:stretch>
            <a:fillRect/>
          </a:stretch>
        </p:blipFill>
        <p:spPr>
          <a:xfrm>
            <a:off x="13154526" y="2133066"/>
            <a:ext cx="7772400" cy="4196080"/>
          </a:xfrm>
          <a:prstGeom prst="rect">
            <a:avLst/>
          </a:prstGeom>
        </p:spPr>
      </p:pic>
      <p:pic>
        <p:nvPicPr>
          <p:cNvPr id="5" name="Picture 4">
            <a:extLst>
              <a:ext uri="{FF2B5EF4-FFF2-40B4-BE49-F238E27FC236}">
                <a16:creationId xmlns:a16="http://schemas.microsoft.com/office/drawing/2014/main" id="{49E4B9F0-D191-2B12-E085-17C721764609}"/>
              </a:ext>
            </a:extLst>
          </p:cNvPr>
          <p:cNvPicPr>
            <a:picLocks noChangeAspect="1"/>
          </p:cNvPicPr>
          <p:nvPr/>
        </p:nvPicPr>
        <p:blipFill>
          <a:blip r:embed="rId5"/>
          <a:stretch>
            <a:fillRect/>
          </a:stretch>
        </p:blipFill>
        <p:spPr>
          <a:xfrm>
            <a:off x="13154526" y="6484027"/>
            <a:ext cx="7772400" cy="4274820"/>
          </a:xfrm>
          <a:prstGeom prst="rect">
            <a:avLst/>
          </a:prstGeom>
        </p:spPr>
      </p:pic>
      <p:pic>
        <p:nvPicPr>
          <p:cNvPr id="23554" name="Picture 2">
            <a:extLst>
              <a:ext uri="{FF2B5EF4-FFF2-40B4-BE49-F238E27FC236}">
                <a16:creationId xmlns:a16="http://schemas.microsoft.com/office/drawing/2014/main" id="{13A57D3C-01A5-9BF9-37B3-ECDF6624DE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635" y="1534909"/>
            <a:ext cx="5765800" cy="485140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GitHub - rvrsh3ll/TokenTactics: Azure JWT Token Manipulation Toolset">
            <a:extLst>
              <a:ext uri="{FF2B5EF4-FFF2-40B4-BE49-F238E27FC236}">
                <a16:creationId xmlns:a16="http://schemas.microsoft.com/office/drawing/2014/main" id="{522AAC97-51C3-1255-4958-4603E09E338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7440" b="35653"/>
          <a:stretch>
            <a:fillRect/>
          </a:stretch>
        </p:blipFill>
        <p:spPr bwMode="auto">
          <a:xfrm>
            <a:off x="7195052" y="1411705"/>
            <a:ext cx="4679512" cy="1331495"/>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F6A5760E-A4C7-7411-9831-0DB9D10D41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7318" y="3150013"/>
            <a:ext cx="2546662" cy="1540042"/>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E0F5391-4488-720A-0525-7AF1EC8749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95052" y="5169056"/>
            <a:ext cx="3967537" cy="1105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288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C2786-4E5A-B906-E361-492D7E390773}"/>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21F536A-BE7B-EFD1-E70F-E905C1CAECBD}"/>
              </a:ext>
            </a:extLst>
          </p:cNvPr>
          <p:cNvSpPr/>
          <p:nvPr/>
        </p:nvSpPr>
        <p:spPr>
          <a:xfrm>
            <a:off x="0" y="0"/>
            <a:ext cx="12192000" cy="6858000"/>
          </a:xfrm>
          <a:prstGeom prst="roundRect">
            <a:avLst>
              <a:gd name="adj" fmla="val 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DDF32E7A-EE33-B044-BEDE-5F6A38BEA8D3}"/>
              </a:ext>
            </a:extLst>
          </p:cNvPr>
          <p:cNvCxnSpPr>
            <a:cxnSpLocks/>
          </p:cNvCxnSpPr>
          <p:nvPr/>
        </p:nvCxnSpPr>
        <p:spPr>
          <a:xfrm>
            <a:off x="1801920" y="-228649"/>
            <a:ext cx="3" cy="7315296"/>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DC58F80-BF63-8A0F-A82A-AB682FC73E15}"/>
              </a:ext>
            </a:extLst>
          </p:cNvPr>
          <p:cNvSpPr/>
          <p:nvPr/>
        </p:nvSpPr>
        <p:spPr>
          <a:xfrm>
            <a:off x="528002" y="2155081"/>
            <a:ext cx="2547837" cy="2547837"/>
          </a:xfrm>
          <a:prstGeom prst="ellipse">
            <a:avLst/>
          </a:prstGeom>
          <a:solidFill>
            <a:schemeClr val="bg1"/>
          </a:solidFill>
          <a:ln>
            <a:noFill/>
          </a:ln>
          <a:effectLst>
            <a:outerShdw blurRad="3810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pic>
        <p:nvPicPr>
          <p:cNvPr id="6" name="Picture 5">
            <a:extLst>
              <a:ext uri="{FF2B5EF4-FFF2-40B4-BE49-F238E27FC236}">
                <a16:creationId xmlns:a16="http://schemas.microsoft.com/office/drawing/2014/main" id="{876EE68E-A07F-C87E-95D3-F831DA3501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8330" y="2755409"/>
            <a:ext cx="1347179" cy="1347179"/>
          </a:xfrm>
          <a:prstGeom prst="rect">
            <a:avLst/>
          </a:prstGeom>
        </p:spPr>
      </p:pic>
      <p:sp>
        <p:nvSpPr>
          <p:cNvPr id="9" name="TextBox 8">
            <a:extLst>
              <a:ext uri="{FF2B5EF4-FFF2-40B4-BE49-F238E27FC236}">
                <a16:creationId xmlns:a16="http://schemas.microsoft.com/office/drawing/2014/main" id="{58BEDEEA-F6F7-7FF6-F8B4-6C1A08D29296}"/>
              </a:ext>
            </a:extLst>
          </p:cNvPr>
          <p:cNvSpPr txBox="1"/>
          <p:nvPr/>
        </p:nvSpPr>
        <p:spPr>
          <a:xfrm>
            <a:off x="3603841" y="2758298"/>
            <a:ext cx="7016043" cy="923330"/>
          </a:xfrm>
          <a:prstGeom prst="rect">
            <a:avLst/>
          </a:prstGeom>
          <a:noFill/>
        </p:spPr>
        <p:txBody>
          <a:bodyPr wrap="square" rtlCol="0">
            <a:spAutoFit/>
          </a:bodyPr>
          <a:lstStyle/>
          <a:p>
            <a:r>
              <a:rPr lang="en-GB" sz="5400" dirty="0">
                <a:solidFill>
                  <a:schemeClr val="bg1"/>
                </a:solidFill>
                <a:latin typeface="DM Sans" pitchFamily="2" charset="0"/>
                <a:cs typeface="Rubik Light" panose="00000400000000000000" pitchFamily="2" charset="-79"/>
              </a:rPr>
              <a:t>MS365 hardening</a:t>
            </a:r>
          </a:p>
        </p:txBody>
      </p:sp>
      <p:sp>
        <p:nvSpPr>
          <p:cNvPr id="10" name="TextBox 9">
            <a:extLst>
              <a:ext uri="{FF2B5EF4-FFF2-40B4-BE49-F238E27FC236}">
                <a16:creationId xmlns:a16="http://schemas.microsoft.com/office/drawing/2014/main" id="{B7B896CA-80DF-3D48-B471-F6BEC9C0DAD4}"/>
              </a:ext>
            </a:extLst>
          </p:cNvPr>
          <p:cNvSpPr txBox="1"/>
          <p:nvPr/>
        </p:nvSpPr>
        <p:spPr>
          <a:xfrm>
            <a:off x="3635925" y="3686706"/>
            <a:ext cx="6107035" cy="339195"/>
          </a:xfrm>
          <a:prstGeom prst="rect">
            <a:avLst/>
          </a:prstGeom>
          <a:noFill/>
        </p:spPr>
        <p:txBody>
          <a:bodyPr wrap="square" rtlCol="0">
            <a:spAutoFit/>
          </a:bodyPr>
          <a:lstStyle/>
          <a:p>
            <a:pPr>
              <a:lnSpc>
                <a:spcPts val="1500"/>
              </a:lnSpc>
            </a:pPr>
            <a:r>
              <a:rPr lang="en-US" sz="2800" dirty="0">
                <a:solidFill>
                  <a:schemeClr val="bg1"/>
                </a:solidFill>
                <a:latin typeface="DM Sans" pitchFamily="2" charset="0"/>
                <a:ea typeface="Roboto" panose="02000000000000000000" pitchFamily="2" charset="0"/>
                <a:cs typeface="Space Grotesk" pitchFamily="2" charset="0"/>
              </a:rPr>
              <a:t>Why the defaults aren’t enough</a:t>
            </a:r>
          </a:p>
        </p:txBody>
      </p:sp>
    </p:spTree>
    <p:extLst>
      <p:ext uri="{BB962C8B-B14F-4D97-AF65-F5344CB8AC3E}">
        <p14:creationId xmlns:p14="http://schemas.microsoft.com/office/powerpoint/2010/main" val="3871726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E44D5-23EB-1B32-5155-B937BD229531}"/>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0086420-42DE-71DC-8CDB-B164922957F5}"/>
              </a:ext>
            </a:extLst>
          </p:cNvPr>
          <p:cNvCxnSpPr>
            <a:cxnSpLocks/>
          </p:cNvCxnSpPr>
          <p:nvPr/>
        </p:nvCxnSpPr>
        <p:spPr>
          <a:xfrm>
            <a:off x="16042" y="869611"/>
            <a:ext cx="951593" cy="0"/>
          </a:xfrm>
          <a:prstGeom prst="line">
            <a:avLst/>
          </a:prstGeom>
          <a:ln w="317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1F80DFB-FD4E-FBCF-B115-E8F992E1743A}"/>
              </a:ext>
            </a:extLst>
          </p:cNvPr>
          <p:cNvSpPr txBox="1"/>
          <p:nvPr/>
        </p:nvSpPr>
        <p:spPr>
          <a:xfrm>
            <a:off x="1200413" y="352161"/>
            <a:ext cx="6997103" cy="1034899"/>
          </a:xfrm>
          <a:prstGeom prst="rect">
            <a:avLst/>
          </a:prstGeom>
          <a:noFill/>
        </p:spPr>
        <p:txBody>
          <a:bodyPr wrap="square" numCol="1" spcCol="0" rtlCol="0" anchor="ctr">
            <a:spAutoFit/>
          </a:bodyPr>
          <a:lstStyle/>
          <a:p>
            <a:pPr>
              <a:lnSpc>
                <a:spcPts val="3600"/>
              </a:lnSpc>
            </a:pPr>
            <a:r>
              <a:rPr lang="en-US" sz="3500" kern="0" dirty="0">
                <a:solidFill>
                  <a:schemeClr val="tx1">
                    <a:lumMod val="75000"/>
                    <a:lumOff val="25000"/>
                  </a:schemeClr>
                </a:solidFill>
                <a:latin typeface="Poppins SemiBold" panose="00000700000000000000" pitchFamily="2" charset="0"/>
                <a:ea typeface="Montserrat Hairline" charset="0"/>
                <a:cs typeface="Poppins SemiBold" panose="00000700000000000000" pitchFamily="2" charset="0"/>
              </a:rPr>
              <a:t>1. Disable User Consent for Enterprise App Registrations</a:t>
            </a:r>
          </a:p>
        </p:txBody>
      </p:sp>
      <p:sp>
        <p:nvSpPr>
          <p:cNvPr id="7" name="TextBox 6">
            <a:extLst>
              <a:ext uri="{FF2B5EF4-FFF2-40B4-BE49-F238E27FC236}">
                <a16:creationId xmlns:a16="http://schemas.microsoft.com/office/drawing/2014/main" id="{61764FBD-0C2D-E55B-98DD-8A6554ADE170}"/>
              </a:ext>
            </a:extLst>
          </p:cNvPr>
          <p:cNvSpPr txBox="1"/>
          <p:nvPr/>
        </p:nvSpPr>
        <p:spPr>
          <a:xfrm>
            <a:off x="770021" y="1932492"/>
            <a:ext cx="10651958" cy="3693319"/>
          </a:xfrm>
          <a:prstGeom prst="rect">
            <a:avLst/>
          </a:prstGeom>
          <a:noFill/>
        </p:spPr>
        <p:txBody>
          <a:bodyPr wrap="square" rtlCol="0">
            <a:spAutoFit/>
          </a:bodyPr>
          <a:lstStyle/>
          <a:p>
            <a:r>
              <a:rPr lang="en-US" sz="2400" b="1" dirty="0"/>
              <a:t>Why:</a:t>
            </a:r>
            <a:r>
              <a:rPr lang="en-US" sz="2400" dirty="0"/>
              <a:t> By default, any user can consent to third-party apps that request access to org data (OAuth). This is one of the most exploited vectors (e.g., malicious OAuth apps).</a:t>
            </a:r>
          </a:p>
          <a:p>
            <a:endParaRPr lang="en-US" sz="2400" b="1" dirty="0"/>
          </a:p>
          <a:p>
            <a:r>
              <a:rPr lang="en-US" sz="2400" b="1" dirty="0"/>
              <a:t>Fix:</a:t>
            </a:r>
            <a:endParaRPr lang="en-US" sz="2400" dirty="0"/>
          </a:p>
          <a:p>
            <a:pPr lvl="1"/>
            <a:r>
              <a:rPr lang="en-US" sz="2400" dirty="0"/>
              <a:t>Entra ID → </a:t>
            </a:r>
            <a:r>
              <a:rPr lang="en-US" sz="2400" b="1" dirty="0"/>
              <a:t>Enterprise Applications → Consent and permissions → User consent settings</a:t>
            </a:r>
            <a:r>
              <a:rPr lang="en-US" sz="2400" dirty="0"/>
              <a:t> → </a:t>
            </a:r>
            <a:r>
              <a:rPr lang="en-US" sz="2400" i="1" dirty="0"/>
              <a:t>Do not allow user consent</a:t>
            </a:r>
            <a:r>
              <a:rPr lang="en-US" sz="2400" dirty="0"/>
              <a:t>.</a:t>
            </a:r>
          </a:p>
          <a:p>
            <a:pPr lvl="0"/>
            <a:r>
              <a:rPr lang="en-US" sz="2400" dirty="0"/>
              <a:t>	Instead, enable an admin consent workflow.</a:t>
            </a:r>
          </a:p>
          <a:p>
            <a:endParaRPr lang="en-US" sz="2400" b="1" dirty="0"/>
          </a:p>
          <a:p>
            <a:r>
              <a:rPr lang="en-US" sz="2400" b="1" dirty="0"/>
              <a:t>CIS:</a:t>
            </a:r>
            <a:r>
              <a:rPr lang="en-US" sz="2400" dirty="0"/>
              <a:t> 2.1.3 “Restrict user consent for applications”</a:t>
            </a:r>
          </a:p>
          <a:p>
            <a:endParaRPr lang="en-US" dirty="0"/>
          </a:p>
        </p:txBody>
      </p:sp>
    </p:spTree>
    <p:extLst>
      <p:ext uri="{BB962C8B-B14F-4D97-AF65-F5344CB8AC3E}">
        <p14:creationId xmlns:p14="http://schemas.microsoft.com/office/powerpoint/2010/main" val="3978474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5A27E-5EB0-86FE-CE92-8D32476C1E2C}"/>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EB7FC2F-E977-20C9-357D-425C07F49AAE}"/>
              </a:ext>
            </a:extLst>
          </p:cNvPr>
          <p:cNvCxnSpPr>
            <a:cxnSpLocks/>
          </p:cNvCxnSpPr>
          <p:nvPr/>
        </p:nvCxnSpPr>
        <p:spPr>
          <a:xfrm>
            <a:off x="16042" y="869611"/>
            <a:ext cx="951593" cy="0"/>
          </a:xfrm>
          <a:prstGeom prst="line">
            <a:avLst/>
          </a:prstGeom>
          <a:ln w="317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FCE846F-9126-A0D3-AB65-8FC92FF006F6}"/>
              </a:ext>
            </a:extLst>
          </p:cNvPr>
          <p:cNvSpPr txBox="1"/>
          <p:nvPr/>
        </p:nvSpPr>
        <p:spPr>
          <a:xfrm>
            <a:off x="1200413" y="352161"/>
            <a:ext cx="6997103" cy="1034899"/>
          </a:xfrm>
          <a:prstGeom prst="rect">
            <a:avLst/>
          </a:prstGeom>
          <a:noFill/>
        </p:spPr>
        <p:txBody>
          <a:bodyPr wrap="square" numCol="1" spcCol="0" rtlCol="0" anchor="ctr">
            <a:spAutoFit/>
          </a:bodyPr>
          <a:lstStyle/>
          <a:p>
            <a:pPr>
              <a:lnSpc>
                <a:spcPts val="3600"/>
              </a:lnSpc>
            </a:pPr>
            <a:r>
              <a:rPr lang="en-US" sz="3500" kern="0" dirty="0">
                <a:solidFill>
                  <a:schemeClr val="tx1">
                    <a:lumMod val="75000"/>
                    <a:lumOff val="25000"/>
                  </a:schemeClr>
                </a:solidFill>
                <a:latin typeface="Poppins SemiBold" panose="00000700000000000000" pitchFamily="2" charset="0"/>
                <a:ea typeface="Montserrat Hairline" charset="0"/>
                <a:cs typeface="Poppins SemiBold" panose="00000700000000000000" pitchFamily="2" charset="0"/>
              </a:rPr>
              <a:t>2. Block Self-Service Application Registration</a:t>
            </a:r>
          </a:p>
        </p:txBody>
      </p:sp>
      <p:sp>
        <p:nvSpPr>
          <p:cNvPr id="7" name="TextBox 6">
            <a:extLst>
              <a:ext uri="{FF2B5EF4-FFF2-40B4-BE49-F238E27FC236}">
                <a16:creationId xmlns:a16="http://schemas.microsoft.com/office/drawing/2014/main" id="{99022A4E-0F73-4689-CAE6-72F1CD8EB055}"/>
              </a:ext>
            </a:extLst>
          </p:cNvPr>
          <p:cNvSpPr txBox="1"/>
          <p:nvPr/>
        </p:nvSpPr>
        <p:spPr>
          <a:xfrm>
            <a:off x="770021" y="2333545"/>
            <a:ext cx="10651958" cy="3046988"/>
          </a:xfrm>
          <a:prstGeom prst="rect">
            <a:avLst/>
          </a:prstGeom>
          <a:noFill/>
        </p:spPr>
        <p:txBody>
          <a:bodyPr wrap="square" rtlCol="0">
            <a:spAutoFit/>
          </a:bodyPr>
          <a:lstStyle/>
          <a:p>
            <a:r>
              <a:rPr lang="en-US" sz="2400" b="1" dirty="0"/>
              <a:t>Why:</a:t>
            </a:r>
            <a:r>
              <a:rPr lang="en-US" sz="2400" dirty="0"/>
              <a:t> Prevents normal users from registering their own Azure AD applications, which could be abused to exfiltrate data or impersonate services.</a:t>
            </a:r>
          </a:p>
          <a:p>
            <a:endParaRPr lang="en-US" sz="2400" b="1" dirty="0"/>
          </a:p>
          <a:p>
            <a:r>
              <a:rPr lang="en-US" sz="2400" b="1" dirty="0"/>
              <a:t>Fix:</a:t>
            </a:r>
            <a:endParaRPr lang="en-US" sz="2400" dirty="0"/>
          </a:p>
          <a:p>
            <a:pPr lvl="1"/>
            <a:r>
              <a:rPr lang="en-US" sz="2400" dirty="0"/>
              <a:t>Entra ID → </a:t>
            </a:r>
            <a:r>
              <a:rPr lang="en-US" sz="2400" b="1" dirty="0"/>
              <a:t>User Settings → App registrations</a:t>
            </a:r>
            <a:r>
              <a:rPr lang="en-US" sz="2400" dirty="0"/>
              <a:t> → “Users can register applications” → </a:t>
            </a:r>
            <a:r>
              <a:rPr lang="en-US" sz="2400" b="1" dirty="0"/>
              <a:t>No</a:t>
            </a:r>
            <a:r>
              <a:rPr lang="en-US" sz="2400" dirty="0"/>
              <a:t>.	</a:t>
            </a:r>
          </a:p>
          <a:p>
            <a:pPr lvl="1"/>
            <a:endParaRPr lang="en-US" sz="2400" b="1" dirty="0"/>
          </a:p>
          <a:p>
            <a:r>
              <a:rPr lang="en-US" sz="2400" b="1" dirty="0"/>
              <a:t>CIS:</a:t>
            </a:r>
            <a:r>
              <a:rPr lang="en-US" sz="2400" dirty="0"/>
              <a:t> 2.1.4 “Restrict users from registering applications”</a:t>
            </a:r>
            <a:endParaRPr lang="en-US" dirty="0"/>
          </a:p>
        </p:txBody>
      </p:sp>
    </p:spTree>
    <p:extLst>
      <p:ext uri="{BB962C8B-B14F-4D97-AF65-F5344CB8AC3E}">
        <p14:creationId xmlns:p14="http://schemas.microsoft.com/office/powerpoint/2010/main" val="1445165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8609D-C900-2D4C-8F06-079E02D05DCC}"/>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9E769F5-A419-D202-D31A-0553931FF1D1}"/>
              </a:ext>
            </a:extLst>
          </p:cNvPr>
          <p:cNvCxnSpPr>
            <a:cxnSpLocks/>
          </p:cNvCxnSpPr>
          <p:nvPr/>
        </p:nvCxnSpPr>
        <p:spPr>
          <a:xfrm>
            <a:off x="16042" y="869611"/>
            <a:ext cx="951593" cy="0"/>
          </a:xfrm>
          <a:prstGeom prst="line">
            <a:avLst/>
          </a:prstGeom>
          <a:ln w="317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798526E-AE3C-E01E-0224-2AC2B1986633}"/>
              </a:ext>
            </a:extLst>
          </p:cNvPr>
          <p:cNvSpPr txBox="1"/>
          <p:nvPr/>
        </p:nvSpPr>
        <p:spPr>
          <a:xfrm>
            <a:off x="1200413" y="352257"/>
            <a:ext cx="6997103" cy="1034707"/>
          </a:xfrm>
          <a:prstGeom prst="rect">
            <a:avLst/>
          </a:prstGeom>
          <a:noFill/>
        </p:spPr>
        <p:txBody>
          <a:bodyPr wrap="square" numCol="1" spcCol="0" rtlCol="0" anchor="ctr">
            <a:spAutoFit/>
          </a:bodyPr>
          <a:lstStyle/>
          <a:p>
            <a:pPr>
              <a:lnSpc>
                <a:spcPts val="3600"/>
              </a:lnSpc>
            </a:pPr>
            <a:r>
              <a:rPr lang="en-US" sz="3500" kern="0" dirty="0">
                <a:solidFill>
                  <a:schemeClr val="tx1">
                    <a:lumMod val="75000"/>
                    <a:lumOff val="25000"/>
                  </a:schemeClr>
                </a:solidFill>
                <a:latin typeface="Poppins SemiBold" panose="00000700000000000000" pitchFamily="2" charset="0"/>
                <a:ea typeface="Montserrat Hairline" charset="0"/>
                <a:cs typeface="Poppins SemiBold" panose="00000700000000000000" pitchFamily="2" charset="0"/>
              </a:rPr>
              <a:t>3. Restrict Guest Access &amp; External Collaboration</a:t>
            </a:r>
          </a:p>
        </p:txBody>
      </p:sp>
      <p:sp>
        <p:nvSpPr>
          <p:cNvPr id="7" name="TextBox 6">
            <a:extLst>
              <a:ext uri="{FF2B5EF4-FFF2-40B4-BE49-F238E27FC236}">
                <a16:creationId xmlns:a16="http://schemas.microsoft.com/office/drawing/2014/main" id="{08DD1D33-2A61-4770-304C-42DB8CAF6BD8}"/>
              </a:ext>
            </a:extLst>
          </p:cNvPr>
          <p:cNvSpPr txBox="1"/>
          <p:nvPr/>
        </p:nvSpPr>
        <p:spPr>
          <a:xfrm>
            <a:off x="770021" y="2333545"/>
            <a:ext cx="10651958" cy="3785652"/>
          </a:xfrm>
          <a:prstGeom prst="rect">
            <a:avLst/>
          </a:prstGeom>
          <a:noFill/>
        </p:spPr>
        <p:txBody>
          <a:bodyPr wrap="square" rtlCol="0">
            <a:spAutoFit/>
          </a:bodyPr>
          <a:lstStyle/>
          <a:p>
            <a:r>
              <a:rPr lang="en-US" sz="2400" b="1" dirty="0"/>
              <a:t>Why:</a:t>
            </a:r>
            <a:r>
              <a:rPr lang="en-US" sz="2400" dirty="0"/>
              <a:t> By default, M365 tenants allow guests to be invited and access Teams, SharePoint, and files broadly.</a:t>
            </a:r>
          </a:p>
          <a:p>
            <a:endParaRPr lang="en-US" sz="2400" b="1" dirty="0"/>
          </a:p>
          <a:p>
            <a:r>
              <a:rPr lang="en-US" sz="2400" b="1" dirty="0"/>
              <a:t>Fix:</a:t>
            </a:r>
            <a:endParaRPr lang="en-US" sz="2400" dirty="0"/>
          </a:p>
          <a:p>
            <a:pPr lvl="1"/>
            <a:r>
              <a:rPr lang="en-US" sz="2400" dirty="0"/>
              <a:t>Entra ID → </a:t>
            </a:r>
            <a:r>
              <a:rPr lang="en-US" sz="2400" b="1" dirty="0"/>
              <a:t>External Identities → External collaboration settings</a:t>
            </a:r>
            <a:r>
              <a:rPr lang="en-US" sz="2400" dirty="0"/>
              <a:t> → Disable guest self-invite, restrict domain list.</a:t>
            </a:r>
          </a:p>
          <a:p>
            <a:pPr lvl="1"/>
            <a:endParaRPr lang="en-US" sz="2400" b="1" dirty="0"/>
          </a:p>
          <a:p>
            <a:pPr lvl="1"/>
            <a:r>
              <a:rPr lang="en-US" sz="2400" dirty="0"/>
              <a:t>SharePoint Admin → </a:t>
            </a:r>
            <a:r>
              <a:rPr lang="en-US" sz="2400" b="1" dirty="0"/>
              <a:t>Sharing</a:t>
            </a:r>
            <a:r>
              <a:rPr lang="en-US" sz="2400" dirty="0"/>
              <a:t> → “Only people in your organization”.</a:t>
            </a:r>
          </a:p>
          <a:p>
            <a:pPr lvl="1"/>
            <a:endParaRPr lang="en-US" sz="2400" b="1" dirty="0"/>
          </a:p>
          <a:p>
            <a:r>
              <a:rPr lang="en-US" sz="2400" b="1" dirty="0"/>
              <a:t>CIS:</a:t>
            </a:r>
            <a:r>
              <a:rPr lang="en-US" sz="2400" dirty="0"/>
              <a:t> 2.4.1 “Restrict external collaboration”</a:t>
            </a:r>
            <a:endParaRPr lang="en-US" dirty="0"/>
          </a:p>
        </p:txBody>
      </p:sp>
    </p:spTree>
    <p:extLst>
      <p:ext uri="{BB962C8B-B14F-4D97-AF65-F5344CB8AC3E}">
        <p14:creationId xmlns:p14="http://schemas.microsoft.com/office/powerpoint/2010/main" val="1850249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902DE-7071-9489-52BB-372994F29A6A}"/>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B400B79-877C-1B7C-4DAD-A9C8E7D9E975}"/>
              </a:ext>
            </a:extLst>
          </p:cNvPr>
          <p:cNvCxnSpPr>
            <a:cxnSpLocks/>
          </p:cNvCxnSpPr>
          <p:nvPr/>
        </p:nvCxnSpPr>
        <p:spPr>
          <a:xfrm>
            <a:off x="16042" y="869611"/>
            <a:ext cx="951593" cy="0"/>
          </a:xfrm>
          <a:prstGeom prst="line">
            <a:avLst/>
          </a:prstGeom>
          <a:ln w="317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AE110E-4CFD-FC1D-C93D-4CDAE290B426}"/>
              </a:ext>
            </a:extLst>
          </p:cNvPr>
          <p:cNvSpPr txBox="1"/>
          <p:nvPr/>
        </p:nvSpPr>
        <p:spPr>
          <a:xfrm>
            <a:off x="1200413" y="352161"/>
            <a:ext cx="6997103" cy="1034899"/>
          </a:xfrm>
          <a:prstGeom prst="rect">
            <a:avLst/>
          </a:prstGeom>
          <a:noFill/>
        </p:spPr>
        <p:txBody>
          <a:bodyPr wrap="square" numCol="1" spcCol="0" rtlCol="0" anchor="ctr">
            <a:spAutoFit/>
          </a:bodyPr>
          <a:lstStyle/>
          <a:p>
            <a:pPr>
              <a:lnSpc>
                <a:spcPts val="3600"/>
              </a:lnSpc>
            </a:pPr>
            <a:r>
              <a:rPr lang="en-US" sz="3500" kern="0" dirty="0">
                <a:solidFill>
                  <a:schemeClr val="tx1">
                    <a:lumMod val="75000"/>
                    <a:lumOff val="25000"/>
                  </a:schemeClr>
                </a:solidFill>
                <a:latin typeface="Poppins SemiBold" panose="00000700000000000000" pitchFamily="2" charset="0"/>
                <a:ea typeface="Montserrat Hairline" charset="0"/>
                <a:cs typeface="Poppins SemiBold" panose="00000700000000000000" pitchFamily="2" charset="0"/>
              </a:rPr>
              <a:t>4. Restrict PowerShell and Graph API Access</a:t>
            </a:r>
          </a:p>
        </p:txBody>
      </p:sp>
      <p:sp>
        <p:nvSpPr>
          <p:cNvPr id="7" name="TextBox 6">
            <a:extLst>
              <a:ext uri="{FF2B5EF4-FFF2-40B4-BE49-F238E27FC236}">
                <a16:creationId xmlns:a16="http://schemas.microsoft.com/office/drawing/2014/main" id="{C9F0E8A3-E661-01C5-98DE-508EEE8A476B}"/>
              </a:ext>
            </a:extLst>
          </p:cNvPr>
          <p:cNvSpPr txBox="1"/>
          <p:nvPr/>
        </p:nvSpPr>
        <p:spPr>
          <a:xfrm>
            <a:off x="770021" y="1981524"/>
            <a:ext cx="10651958" cy="4524315"/>
          </a:xfrm>
          <a:prstGeom prst="rect">
            <a:avLst/>
          </a:prstGeom>
          <a:noFill/>
        </p:spPr>
        <p:txBody>
          <a:bodyPr wrap="square" rtlCol="0">
            <a:spAutoFit/>
          </a:bodyPr>
          <a:lstStyle/>
          <a:p>
            <a:r>
              <a:rPr lang="en-US" sz="2400" b="1" dirty="0"/>
              <a:t>Why:</a:t>
            </a:r>
            <a:r>
              <a:rPr lang="en-US" sz="2400" dirty="0"/>
              <a:t> Any user can authenticate to Exchange Online PowerShell, </a:t>
            </a:r>
            <a:r>
              <a:rPr lang="en-US" sz="2400" dirty="0" err="1"/>
              <a:t>AzureAD</a:t>
            </a:r>
            <a:r>
              <a:rPr lang="en-US" sz="2400" dirty="0"/>
              <a:t>, or MS Graph by default — even without admin roles. Attackers can abuse this for discovery or persistence.</a:t>
            </a:r>
          </a:p>
          <a:p>
            <a:endParaRPr lang="en-US" sz="2400" b="1" dirty="0"/>
          </a:p>
          <a:p>
            <a:r>
              <a:rPr lang="en-US" sz="2400" b="1" dirty="0"/>
              <a:t>Fix:</a:t>
            </a:r>
            <a:endParaRPr lang="en-US" sz="2400" dirty="0"/>
          </a:p>
          <a:p>
            <a:pPr lvl="1"/>
            <a:r>
              <a:rPr lang="en-US" sz="2400" dirty="0"/>
              <a:t>Use Conditional Access to limit PowerShell and Graph API logins to admins only.</a:t>
            </a:r>
            <a:endParaRPr lang="en-US" sz="2400" b="1" dirty="0"/>
          </a:p>
          <a:p>
            <a:pPr lvl="1"/>
            <a:r>
              <a:rPr lang="en-US" sz="2400" dirty="0"/>
              <a:t>SharePoint Admin → </a:t>
            </a:r>
            <a:r>
              <a:rPr lang="en-US" sz="2400" b="1" dirty="0"/>
              <a:t>Sharing</a:t>
            </a:r>
            <a:r>
              <a:rPr lang="en-US" sz="2400" dirty="0"/>
              <a:t> → “Only people in your organization”.</a:t>
            </a:r>
          </a:p>
          <a:p>
            <a:pPr lvl="1"/>
            <a:endParaRPr lang="en-US" sz="2400" dirty="0"/>
          </a:p>
          <a:p>
            <a:pPr lvl="1"/>
            <a:r>
              <a:rPr lang="en-US" sz="2400" dirty="0"/>
              <a:t>Exchange: Set-</a:t>
            </a:r>
            <a:r>
              <a:rPr lang="en-US" sz="2400" dirty="0" err="1"/>
              <a:t>OrganizationConfig</a:t>
            </a:r>
            <a:r>
              <a:rPr lang="en-US" sz="2400" dirty="0"/>
              <a:t> -</a:t>
            </a:r>
            <a:r>
              <a:rPr lang="en-US" sz="2400" dirty="0" err="1"/>
              <a:t>DefaultRoleAssignmentPolicy</a:t>
            </a:r>
            <a:r>
              <a:rPr lang="en-US" sz="2400" dirty="0"/>
              <a:t> "</a:t>
            </a:r>
            <a:r>
              <a:rPr lang="en-US" sz="2400" dirty="0" err="1"/>
              <a:t>RestrictedUserPolicy</a:t>
            </a:r>
            <a:r>
              <a:rPr lang="en-US" sz="2400" dirty="0"/>
              <a:t>"</a:t>
            </a:r>
          </a:p>
          <a:p>
            <a:pPr lvl="1"/>
            <a:endParaRPr lang="en-US" sz="2400" b="1" dirty="0"/>
          </a:p>
          <a:p>
            <a:r>
              <a:rPr lang="en-US" sz="2400" b="1" dirty="0"/>
              <a:t>CIS:</a:t>
            </a:r>
            <a:r>
              <a:rPr lang="en-US" sz="2400" dirty="0"/>
              <a:t> 3.4 “Restrict management interface access”</a:t>
            </a:r>
            <a:endParaRPr lang="en-US" dirty="0"/>
          </a:p>
        </p:txBody>
      </p:sp>
    </p:spTree>
    <p:extLst>
      <p:ext uri="{BB962C8B-B14F-4D97-AF65-F5344CB8AC3E}">
        <p14:creationId xmlns:p14="http://schemas.microsoft.com/office/powerpoint/2010/main" val="4080068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E10304F9-1ABE-D259-3AF5-C79CF5ADB125}"/>
              </a:ext>
            </a:extLst>
          </p:cNvPr>
          <p:cNvCxnSpPr>
            <a:cxnSpLocks/>
          </p:cNvCxnSpPr>
          <p:nvPr/>
        </p:nvCxnSpPr>
        <p:spPr>
          <a:xfrm>
            <a:off x="0" y="2941581"/>
            <a:ext cx="951593" cy="0"/>
          </a:xfrm>
          <a:prstGeom prst="line">
            <a:avLst/>
          </a:prstGeom>
          <a:ln w="317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97D52B6-3829-B2E6-0A28-F33259A235CA}"/>
              </a:ext>
            </a:extLst>
          </p:cNvPr>
          <p:cNvSpPr txBox="1"/>
          <p:nvPr/>
        </p:nvSpPr>
        <p:spPr>
          <a:xfrm>
            <a:off x="1465943" y="2694470"/>
            <a:ext cx="3106057" cy="573234"/>
          </a:xfrm>
          <a:prstGeom prst="rect">
            <a:avLst/>
          </a:prstGeom>
          <a:noFill/>
        </p:spPr>
        <p:txBody>
          <a:bodyPr wrap="square" numCol="1" spcCol="0" rtlCol="0" anchor="ctr">
            <a:spAutoFit/>
          </a:bodyPr>
          <a:lstStyle/>
          <a:p>
            <a:pPr>
              <a:lnSpc>
                <a:spcPts val="3600"/>
              </a:lnSpc>
            </a:pPr>
            <a:r>
              <a:rPr lang="en-US" sz="3500" kern="0" dirty="0">
                <a:solidFill>
                  <a:schemeClr val="tx1">
                    <a:lumMod val="75000"/>
                    <a:lumOff val="25000"/>
                  </a:schemeClr>
                </a:solidFill>
                <a:latin typeface="Poppins SemiBold" panose="00000700000000000000" pitchFamily="2" charset="0"/>
                <a:ea typeface="Montserrat Hairline" charset="0"/>
                <a:cs typeface="Poppins SemiBold" panose="00000700000000000000" pitchFamily="2" charset="0"/>
              </a:rPr>
              <a:t>The Agenda</a:t>
            </a:r>
          </a:p>
        </p:txBody>
      </p:sp>
      <p:sp>
        <p:nvSpPr>
          <p:cNvPr id="15" name="Rectangle 14">
            <a:extLst>
              <a:ext uri="{FF2B5EF4-FFF2-40B4-BE49-F238E27FC236}">
                <a16:creationId xmlns:a16="http://schemas.microsoft.com/office/drawing/2014/main" id="{BE0121B5-E52C-5892-CA4D-D5F9104762C8}"/>
              </a:ext>
            </a:extLst>
          </p:cNvPr>
          <p:cNvSpPr/>
          <p:nvPr/>
        </p:nvSpPr>
        <p:spPr>
          <a:xfrm>
            <a:off x="1465943" y="3299729"/>
            <a:ext cx="3512457" cy="1042017"/>
          </a:xfrm>
          <a:prstGeom prst="rect">
            <a:avLst/>
          </a:prstGeom>
        </p:spPr>
        <p:txBody>
          <a:bodyPr wrap="square">
            <a:spAutoFit/>
          </a:bodyPr>
          <a:lstStyle/>
          <a:p>
            <a:pPr>
              <a:lnSpc>
                <a:spcPts val="1500"/>
              </a:lnSpc>
            </a:pPr>
            <a:r>
              <a:rPr lang="en-US" sz="1000" dirty="0"/>
              <a:t>These slides are packed with resources — from articles and blog posts to PowerShell scripts, tools, and reference notes. My goal is for you to leave with something you can use right away, and you’ll have full access to this deck and everything in it after the session.</a:t>
            </a:r>
            <a:endParaRPr lang="en-US" sz="1000" dirty="0">
              <a:latin typeface="DM Sans" pitchFamily="2" charset="0"/>
              <a:cs typeface="Segoe UI Light" panose="020B0502040204020203" pitchFamily="34" charset="0"/>
            </a:endParaRPr>
          </a:p>
        </p:txBody>
      </p:sp>
      <p:sp>
        <p:nvSpPr>
          <p:cNvPr id="2" name="Rectangle: Rounded Corners 1">
            <a:extLst>
              <a:ext uri="{FF2B5EF4-FFF2-40B4-BE49-F238E27FC236}">
                <a16:creationId xmlns:a16="http://schemas.microsoft.com/office/drawing/2014/main" id="{06393162-CE51-CF46-7953-A46A1A9DCBB4}"/>
              </a:ext>
            </a:extLst>
          </p:cNvPr>
          <p:cNvSpPr/>
          <p:nvPr/>
        </p:nvSpPr>
        <p:spPr>
          <a:xfrm>
            <a:off x="5930901" y="0"/>
            <a:ext cx="6261099" cy="6858000"/>
          </a:xfrm>
          <a:prstGeom prst="roundRect">
            <a:avLst>
              <a:gd name="adj" fmla="val 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C0FAB936-60F1-0BB3-7320-B2C7F1898148}"/>
              </a:ext>
            </a:extLst>
          </p:cNvPr>
          <p:cNvCxnSpPr>
            <a:cxnSpLocks/>
            <a:stCxn id="16" idx="4"/>
            <a:endCxn id="17" idx="0"/>
          </p:cNvCxnSpPr>
          <p:nvPr/>
        </p:nvCxnSpPr>
        <p:spPr>
          <a:xfrm>
            <a:off x="7958477" y="2121132"/>
            <a:ext cx="0" cy="2615737"/>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06F7417A-9E4E-2DAC-71D4-20300BBB9B4C}"/>
              </a:ext>
            </a:extLst>
          </p:cNvPr>
          <p:cNvSpPr/>
          <p:nvPr/>
        </p:nvSpPr>
        <p:spPr>
          <a:xfrm>
            <a:off x="7512309" y="1228797"/>
            <a:ext cx="892335" cy="89233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5EDEEF7-2569-B775-115E-ED944CC9C031}"/>
              </a:ext>
            </a:extLst>
          </p:cNvPr>
          <p:cNvSpPr/>
          <p:nvPr/>
        </p:nvSpPr>
        <p:spPr>
          <a:xfrm>
            <a:off x="7512309" y="4736869"/>
            <a:ext cx="892335" cy="89233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44F27B7-3A45-2AD2-680A-CD164A462DA5}"/>
              </a:ext>
            </a:extLst>
          </p:cNvPr>
          <p:cNvSpPr/>
          <p:nvPr/>
        </p:nvSpPr>
        <p:spPr>
          <a:xfrm>
            <a:off x="7510563" y="2981087"/>
            <a:ext cx="895827" cy="895827"/>
          </a:xfrm>
          <a:prstGeom prst="ellipse">
            <a:avLst/>
          </a:prstGeom>
          <a:solidFill>
            <a:schemeClr val="bg1"/>
          </a:solidFill>
          <a:ln>
            <a:noFill/>
          </a:ln>
          <a:effectLst>
            <a:outerShdw blurRad="3810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22" name="TextBox 21">
            <a:extLst>
              <a:ext uri="{FF2B5EF4-FFF2-40B4-BE49-F238E27FC236}">
                <a16:creationId xmlns:a16="http://schemas.microsoft.com/office/drawing/2014/main" id="{3CF9D0E8-EC51-209D-3BF2-8271784EA1D6}"/>
              </a:ext>
            </a:extLst>
          </p:cNvPr>
          <p:cNvSpPr txBox="1"/>
          <p:nvPr/>
        </p:nvSpPr>
        <p:spPr>
          <a:xfrm>
            <a:off x="8773734" y="1308979"/>
            <a:ext cx="2949343" cy="369332"/>
          </a:xfrm>
          <a:prstGeom prst="rect">
            <a:avLst/>
          </a:prstGeom>
          <a:noFill/>
        </p:spPr>
        <p:txBody>
          <a:bodyPr wrap="square" rtlCol="0">
            <a:spAutoFit/>
          </a:bodyPr>
          <a:lstStyle/>
          <a:p>
            <a:r>
              <a:rPr lang="en-GB" dirty="0">
                <a:solidFill>
                  <a:schemeClr val="bg1"/>
                </a:solidFill>
                <a:latin typeface="DM Sans" pitchFamily="2" charset="0"/>
                <a:cs typeface="Rubik Light" panose="00000400000000000000" pitchFamily="2" charset="-79"/>
              </a:rPr>
              <a:t>How identities are stolen</a:t>
            </a:r>
          </a:p>
        </p:txBody>
      </p:sp>
      <p:sp>
        <p:nvSpPr>
          <p:cNvPr id="23" name="TextBox 22">
            <a:extLst>
              <a:ext uri="{FF2B5EF4-FFF2-40B4-BE49-F238E27FC236}">
                <a16:creationId xmlns:a16="http://schemas.microsoft.com/office/drawing/2014/main" id="{8F5BF824-5C19-9052-C389-B1365563DC1E}"/>
              </a:ext>
            </a:extLst>
          </p:cNvPr>
          <p:cNvSpPr txBox="1"/>
          <p:nvPr/>
        </p:nvSpPr>
        <p:spPr>
          <a:xfrm>
            <a:off x="8773735" y="1596290"/>
            <a:ext cx="2293180" cy="280590"/>
          </a:xfrm>
          <a:prstGeom prst="rect">
            <a:avLst/>
          </a:prstGeom>
          <a:noFill/>
        </p:spPr>
        <p:txBody>
          <a:bodyPr wrap="square" rtlCol="0">
            <a:spAutoFit/>
          </a:bodyPr>
          <a:lstStyle/>
          <a:p>
            <a:pPr>
              <a:lnSpc>
                <a:spcPts val="1500"/>
              </a:lnSpc>
            </a:pPr>
            <a:r>
              <a:rPr lang="en-US" sz="1200" dirty="0">
                <a:solidFill>
                  <a:schemeClr val="bg1"/>
                </a:solidFill>
                <a:latin typeface="DM Sans" pitchFamily="2" charset="0"/>
                <a:ea typeface="Roboto" panose="02000000000000000000" pitchFamily="2" charset="0"/>
                <a:cs typeface="Space Grotesk" pitchFamily="2" charset="0"/>
              </a:rPr>
              <a:t>And what we can do about it</a:t>
            </a:r>
          </a:p>
        </p:txBody>
      </p:sp>
      <p:sp>
        <p:nvSpPr>
          <p:cNvPr id="5" name="TextBox 4">
            <a:extLst>
              <a:ext uri="{FF2B5EF4-FFF2-40B4-BE49-F238E27FC236}">
                <a16:creationId xmlns:a16="http://schemas.microsoft.com/office/drawing/2014/main" id="{AD7E4AD2-2175-E364-39D5-CF6EB4EA787B}"/>
              </a:ext>
            </a:extLst>
          </p:cNvPr>
          <p:cNvSpPr txBox="1"/>
          <p:nvPr/>
        </p:nvSpPr>
        <p:spPr>
          <a:xfrm>
            <a:off x="8773734" y="3115063"/>
            <a:ext cx="2949343" cy="369332"/>
          </a:xfrm>
          <a:prstGeom prst="rect">
            <a:avLst/>
          </a:prstGeom>
          <a:noFill/>
        </p:spPr>
        <p:txBody>
          <a:bodyPr wrap="square" rtlCol="0">
            <a:spAutoFit/>
          </a:bodyPr>
          <a:lstStyle/>
          <a:p>
            <a:r>
              <a:rPr lang="en-GB" dirty="0">
                <a:solidFill>
                  <a:schemeClr val="bg1"/>
                </a:solidFill>
                <a:latin typeface="DM Sans" pitchFamily="2" charset="0"/>
                <a:cs typeface="Rubik Light" panose="00000400000000000000" pitchFamily="2" charset="-79"/>
              </a:rPr>
              <a:t>Post exploitation</a:t>
            </a:r>
          </a:p>
        </p:txBody>
      </p:sp>
      <p:sp>
        <p:nvSpPr>
          <p:cNvPr id="6" name="TextBox 5">
            <a:extLst>
              <a:ext uri="{FF2B5EF4-FFF2-40B4-BE49-F238E27FC236}">
                <a16:creationId xmlns:a16="http://schemas.microsoft.com/office/drawing/2014/main" id="{84388ABF-E14F-FDCA-B0EC-AA1FF5009ED3}"/>
              </a:ext>
            </a:extLst>
          </p:cNvPr>
          <p:cNvSpPr txBox="1"/>
          <p:nvPr/>
        </p:nvSpPr>
        <p:spPr>
          <a:xfrm>
            <a:off x="8773734" y="3402374"/>
            <a:ext cx="2646485" cy="280590"/>
          </a:xfrm>
          <a:prstGeom prst="rect">
            <a:avLst/>
          </a:prstGeom>
          <a:noFill/>
        </p:spPr>
        <p:txBody>
          <a:bodyPr wrap="square" rtlCol="0">
            <a:spAutoFit/>
          </a:bodyPr>
          <a:lstStyle/>
          <a:p>
            <a:pPr>
              <a:lnSpc>
                <a:spcPts val="1500"/>
              </a:lnSpc>
            </a:pPr>
            <a:r>
              <a:rPr lang="en-US" sz="1200" dirty="0">
                <a:solidFill>
                  <a:schemeClr val="bg1"/>
                </a:solidFill>
                <a:latin typeface="DM Sans" pitchFamily="2" charset="0"/>
                <a:ea typeface="Roboto" panose="02000000000000000000" pitchFamily="2" charset="0"/>
                <a:cs typeface="Space Grotesk" pitchFamily="2" charset="0"/>
              </a:rPr>
              <a:t>And how we can detect and limit it</a:t>
            </a:r>
          </a:p>
        </p:txBody>
      </p:sp>
      <p:sp>
        <p:nvSpPr>
          <p:cNvPr id="7" name="TextBox 6">
            <a:extLst>
              <a:ext uri="{FF2B5EF4-FFF2-40B4-BE49-F238E27FC236}">
                <a16:creationId xmlns:a16="http://schemas.microsoft.com/office/drawing/2014/main" id="{EE2595F2-6D39-4C01-65B4-A81C4CDC7220}"/>
              </a:ext>
            </a:extLst>
          </p:cNvPr>
          <p:cNvSpPr txBox="1"/>
          <p:nvPr/>
        </p:nvSpPr>
        <p:spPr>
          <a:xfrm>
            <a:off x="8773734" y="4848653"/>
            <a:ext cx="2949343" cy="369332"/>
          </a:xfrm>
          <a:prstGeom prst="rect">
            <a:avLst/>
          </a:prstGeom>
          <a:noFill/>
        </p:spPr>
        <p:txBody>
          <a:bodyPr wrap="square" rtlCol="0">
            <a:spAutoFit/>
          </a:bodyPr>
          <a:lstStyle/>
          <a:p>
            <a:r>
              <a:rPr lang="en-GB" dirty="0">
                <a:solidFill>
                  <a:schemeClr val="bg1"/>
                </a:solidFill>
                <a:latin typeface="DM Sans" pitchFamily="2" charset="0"/>
                <a:cs typeface="Rubik Light" panose="00000400000000000000" pitchFamily="2" charset="-79"/>
              </a:rPr>
              <a:t>MS365 hardening</a:t>
            </a:r>
          </a:p>
        </p:txBody>
      </p:sp>
      <p:sp>
        <p:nvSpPr>
          <p:cNvPr id="8" name="TextBox 7">
            <a:extLst>
              <a:ext uri="{FF2B5EF4-FFF2-40B4-BE49-F238E27FC236}">
                <a16:creationId xmlns:a16="http://schemas.microsoft.com/office/drawing/2014/main" id="{BFC694FA-C594-5E47-3691-A0010F8B3756}"/>
              </a:ext>
            </a:extLst>
          </p:cNvPr>
          <p:cNvSpPr txBox="1"/>
          <p:nvPr/>
        </p:nvSpPr>
        <p:spPr>
          <a:xfrm>
            <a:off x="8773734" y="5135964"/>
            <a:ext cx="2646485" cy="280590"/>
          </a:xfrm>
          <a:prstGeom prst="rect">
            <a:avLst/>
          </a:prstGeom>
          <a:noFill/>
        </p:spPr>
        <p:txBody>
          <a:bodyPr wrap="square" rtlCol="0">
            <a:spAutoFit/>
          </a:bodyPr>
          <a:lstStyle/>
          <a:p>
            <a:pPr>
              <a:lnSpc>
                <a:spcPts val="1500"/>
              </a:lnSpc>
            </a:pPr>
            <a:r>
              <a:rPr lang="en-US" sz="1200" dirty="0">
                <a:solidFill>
                  <a:schemeClr val="bg1"/>
                </a:solidFill>
                <a:latin typeface="DM Sans" pitchFamily="2" charset="0"/>
                <a:ea typeface="Roboto" panose="02000000000000000000" pitchFamily="2" charset="0"/>
                <a:cs typeface="Space Grotesk" pitchFamily="2" charset="0"/>
              </a:rPr>
              <a:t>Why the defaults aren’t enough</a:t>
            </a:r>
          </a:p>
        </p:txBody>
      </p:sp>
      <p:pic>
        <p:nvPicPr>
          <p:cNvPr id="19" name="Picture 18" descr="A black background with a black square&#10;&#10;AI-generated content may be incorrect.">
            <a:extLst>
              <a:ext uri="{FF2B5EF4-FFF2-40B4-BE49-F238E27FC236}">
                <a16:creationId xmlns:a16="http://schemas.microsoft.com/office/drawing/2014/main" id="{5F10EB38-174E-97F5-2024-FA93EA14F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1641" y="1441475"/>
            <a:ext cx="473672" cy="473672"/>
          </a:xfrm>
          <a:prstGeom prst="rect">
            <a:avLst/>
          </a:prstGeom>
        </p:spPr>
      </p:pic>
      <p:pic>
        <p:nvPicPr>
          <p:cNvPr id="20" name="Picture 19">
            <a:extLst>
              <a:ext uri="{FF2B5EF4-FFF2-40B4-BE49-F238E27FC236}">
                <a16:creationId xmlns:a16="http://schemas.microsoft.com/office/drawing/2014/main" id="{48541803-625E-D660-91A4-267CBE4FBE0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721640" y="3190131"/>
            <a:ext cx="473672" cy="473672"/>
          </a:xfrm>
          <a:prstGeom prst="rect">
            <a:avLst/>
          </a:prstGeom>
        </p:spPr>
      </p:pic>
      <p:pic>
        <p:nvPicPr>
          <p:cNvPr id="21" name="Picture 20">
            <a:extLst>
              <a:ext uri="{FF2B5EF4-FFF2-40B4-BE49-F238E27FC236}">
                <a16:creationId xmlns:a16="http://schemas.microsoft.com/office/drawing/2014/main" id="{E27E09D3-478E-4990-6BA1-B090E5F5054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21640" y="4946200"/>
            <a:ext cx="473672" cy="473672"/>
          </a:xfrm>
          <a:prstGeom prst="rect">
            <a:avLst/>
          </a:prstGeom>
        </p:spPr>
      </p:pic>
    </p:spTree>
    <p:extLst>
      <p:ext uri="{BB962C8B-B14F-4D97-AF65-F5344CB8AC3E}">
        <p14:creationId xmlns:p14="http://schemas.microsoft.com/office/powerpoint/2010/main" val="1146856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CC879-8835-EDDC-D4AC-AC59A659E279}"/>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67C2E8C-5B2E-9500-AB08-39D5B124EF98}"/>
              </a:ext>
            </a:extLst>
          </p:cNvPr>
          <p:cNvCxnSpPr>
            <a:cxnSpLocks/>
          </p:cNvCxnSpPr>
          <p:nvPr/>
        </p:nvCxnSpPr>
        <p:spPr>
          <a:xfrm>
            <a:off x="16042" y="869611"/>
            <a:ext cx="951593" cy="0"/>
          </a:xfrm>
          <a:prstGeom prst="line">
            <a:avLst/>
          </a:prstGeom>
          <a:ln w="317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DBC4E31-64A8-AFFE-A1C4-07A848BEA2AE}"/>
              </a:ext>
            </a:extLst>
          </p:cNvPr>
          <p:cNvSpPr txBox="1"/>
          <p:nvPr/>
        </p:nvSpPr>
        <p:spPr>
          <a:xfrm>
            <a:off x="1200413" y="352161"/>
            <a:ext cx="6997103" cy="1034899"/>
          </a:xfrm>
          <a:prstGeom prst="rect">
            <a:avLst/>
          </a:prstGeom>
          <a:noFill/>
        </p:spPr>
        <p:txBody>
          <a:bodyPr wrap="square" numCol="1" spcCol="0" rtlCol="0" anchor="ctr">
            <a:spAutoFit/>
          </a:bodyPr>
          <a:lstStyle/>
          <a:p>
            <a:pPr>
              <a:lnSpc>
                <a:spcPts val="3600"/>
              </a:lnSpc>
            </a:pPr>
            <a:r>
              <a:rPr lang="en-US" sz="3500" kern="0" dirty="0">
                <a:solidFill>
                  <a:schemeClr val="tx1">
                    <a:lumMod val="75000"/>
                    <a:lumOff val="25000"/>
                  </a:schemeClr>
                </a:solidFill>
                <a:latin typeface="Poppins SemiBold" panose="00000700000000000000" pitchFamily="2" charset="0"/>
                <a:ea typeface="Montserrat Hairline" charset="0"/>
                <a:cs typeface="Poppins SemiBold" panose="00000700000000000000" pitchFamily="2" charset="0"/>
              </a:rPr>
              <a:t>5. Restrict Access to Admin Portals</a:t>
            </a:r>
          </a:p>
        </p:txBody>
      </p:sp>
      <p:sp>
        <p:nvSpPr>
          <p:cNvPr id="7" name="TextBox 6">
            <a:extLst>
              <a:ext uri="{FF2B5EF4-FFF2-40B4-BE49-F238E27FC236}">
                <a16:creationId xmlns:a16="http://schemas.microsoft.com/office/drawing/2014/main" id="{47A6E477-CAF1-FE08-10CE-C936BBBF9F31}"/>
              </a:ext>
            </a:extLst>
          </p:cNvPr>
          <p:cNvSpPr txBox="1"/>
          <p:nvPr/>
        </p:nvSpPr>
        <p:spPr>
          <a:xfrm>
            <a:off x="770021" y="1981524"/>
            <a:ext cx="10651958" cy="3416320"/>
          </a:xfrm>
          <a:prstGeom prst="rect">
            <a:avLst/>
          </a:prstGeom>
          <a:noFill/>
        </p:spPr>
        <p:txBody>
          <a:bodyPr wrap="square" rtlCol="0">
            <a:spAutoFit/>
          </a:bodyPr>
          <a:lstStyle/>
          <a:p>
            <a:r>
              <a:rPr lang="en-US" sz="2400" b="1" dirty="0"/>
              <a:t>Why:</a:t>
            </a:r>
            <a:r>
              <a:rPr lang="en-US" sz="2400" dirty="0"/>
              <a:t> Non-admin users can still access certain admin endpoints (e.g., </a:t>
            </a:r>
            <a:r>
              <a:rPr lang="en-US" sz="2400" dirty="0" err="1"/>
              <a:t>admin.microsoft.com</a:t>
            </a:r>
            <a:r>
              <a:rPr lang="en-US" sz="2400" dirty="0"/>
              <a:t>, </a:t>
            </a:r>
            <a:r>
              <a:rPr lang="en-US" sz="2400" dirty="0" err="1"/>
              <a:t>security.microsoft.com</a:t>
            </a:r>
            <a:r>
              <a:rPr lang="en-US" sz="2400" dirty="0"/>
              <a:t>) with limited visibility — but attackers can use these for reconnaissance.</a:t>
            </a:r>
          </a:p>
          <a:p>
            <a:endParaRPr lang="en-US" sz="2400" b="1" dirty="0"/>
          </a:p>
          <a:p>
            <a:r>
              <a:rPr lang="en-US" sz="2400" b="1" dirty="0"/>
              <a:t>Fix:</a:t>
            </a:r>
            <a:endParaRPr lang="en-US" sz="2400" dirty="0"/>
          </a:p>
          <a:p>
            <a:pPr lvl="1"/>
            <a:r>
              <a:rPr lang="en-US" sz="2400" dirty="0"/>
              <a:t>Use Conditional Access → Require admin roles to access admin portals only.</a:t>
            </a:r>
          </a:p>
          <a:p>
            <a:pPr lvl="1"/>
            <a:endParaRPr lang="en-US" sz="2400" b="1" dirty="0"/>
          </a:p>
          <a:p>
            <a:pPr lvl="1"/>
            <a:endParaRPr lang="en-US" sz="2400" b="1" dirty="0"/>
          </a:p>
          <a:p>
            <a:r>
              <a:rPr lang="en-US" sz="2400" b="1" dirty="0"/>
              <a:t>CIS:</a:t>
            </a:r>
            <a:r>
              <a:rPr lang="en-US" sz="2400" dirty="0"/>
              <a:t> 4.1 “Limit administrative interfaces”</a:t>
            </a:r>
            <a:endParaRPr lang="en-US" dirty="0"/>
          </a:p>
        </p:txBody>
      </p:sp>
    </p:spTree>
    <p:extLst>
      <p:ext uri="{BB962C8B-B14F-4D97-AF65-F5344CB8AC3E}">
        <p14:creationId xmlns:p14="http://schemas.microsoft.com/office/powerpoint/2010/main" val="2621079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940808F-9C14-366C-CAF7-40CDCCA6DBC1}"/>
              </a:ext>
            </a:extLst>
          </p:cNvPr>
          <p:cNvSpPr/>
          <p:nvPr/>
        </p:nvSpPr>
        <p:spPr>
          <a:xfrm>
            <a:off x="1" y="0"/>
            <a:ext cx="12192000" cy="6858000"/>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TextBox 21">
            <a:extLst>
              <a:ext uri="{FF2B5EF4-FFF2-40B4-BE49-F238E27FC236}">
                <a16:creationId xmlns:a16="http://schemas.microsoft.com/office/drawing/2014/main" id="{41DA30DE-C4C7-BB90-0CBE-6AF37B7D37EB}"/>
              </a:ext>
            </a:extLst>
          </p:cNvPr>
          <p:cNvSpPr txBox="1"/>
          <p:nvPr/>
        </p:nvSpPr>
        <p:spPr>
          <a:xfrm>
            <a:off x="-2" y="6233210"/>
            <a:ext cx="12192000" cy="307777"/>
          </a:xfrm>
          <a:prstGeom prst="rect">
            <a:avLst/>
          </a:prstGeom>
          <a:noFill/>
        </p:spPr>
        <p:txBody>
          <a:bodyPr wrap="square" rtlCol="0">
            <a:spAutoFit/>
          </a:bodyPr>
          <a:lstStyle/>
          <a:p>
            <a:pPr algn="ctr"/>
            <a:r>
              <a:rPr lang="en-US" sz="1400" dirty="0">
                <a:solidFill>
                  <a:schemeClr val="bg1"/>
                </a:solidFill>
                <a:latin typeface="Poppins" panose="00000500000000000000" pitchFamily="2" charset="0"/>
                <a:cs typeface="Poppins" panose="00000500000000000000" pitchFamily="2" charset="0"/>
              </a:rPr>
              <a:t>EMAIL: tpoulin@tcbga.bank   |   LINKEDIN: </a:t>
            </a:r>
            <a:r>
              <a:rPr lang="en-US" sz="1400" dirty="0" err="1">
                <a:solidFill>
                  <a:schemeClr val="bg1"/>
                </a:solidFill>
                <a:latin typeface="Poppins" panose="00000500000000000000" pitchFamily="2" charset="0"/>
                <a:cs typeface="Poppins" panose="00000500000000000000" pitchFamily="2" charset="0"/>
              </a:rPr>
              <a:t>troyapoulin</a:t>
            </a:r>
            <a:r>
              <a:rPr lang="en-US" sz="1400" dirty="0">
                <a:solidFill>
                  <a:schemeClr val="bg1"/>
                </a:solidFill>
                <a:latin typeface="Poppins" panose="00000500000000000000" pitchFamily="2" charset="0"/>
                <a:cs typeface="Poppins" panose="00000500000000000000" pitchFamily="2" charset="0"/>
              </a:rPr>
              <a:t>   |   GITHUB: </a:t>
            </a:r>
            <a:r>
              <a:rPr lang="en-US" sz="1400" dirty="0" err="1">
                <a:solidFill>
                  <a:schemeClr val="bg1"/>
                </a:solidFill>
                <a:latin typeface="Poppins" panose="00000500000000000000" pitchFamily="2" charset="0"/>
                <a:cs typeface="Poppins" panose="00000500000000000000" pitchFamily="2" charset="0"/>
              </a:rPr>
              <a:t>troyapoulin</a:t>
            </a:r>
            <a:endParaRPr lang="tr-TR" sz="1400" dirty="0">
              <a:solidFill>
                <a:schemeClr val="bg1"/>
              </a:solidFill>
              <a:latin typeface="Poppins" panose="00000500000000000000" pitchFamily="2" charset="0"/>
              <a:cs typeface="Poppins" panose="00000500000000000000" pitchFamily="2" charset="0"/>
            </a:endParaRPr>
          </a:p>
        </p:txBody>
      </p:sp>
      <p:sp>
        <p:nvSpPr>
          <p:cNvPr id="23" name="Freeform: Shape 22">
            <a:extLst>
              <a:ext uri="{FF2B5EF4-FFF2-40B4-BE49-F238E27FC236}">
                <a16:creationId xmlns:a16="http://schemas.microsoft.com/office/drawing/2014/main" id="{5CBAFC8E-C306-E3A2-B83B-794F7DBEE787}"/>
              </a:ext>
            </a:extLst>
          </p:cNvPr>
          <p:cNvSpPr/>
          <p:nvPr/>
        </p:nvSpPr>
        <p:spPr>
          <a:xfrm>
            <a:off x="5857875" y="2599803"/>
            <a:ext cx="476250" cy="419770"/>
          </a:xfrm>
          <a:custGeom>
            <a:avLst/>
            <a:gdLst/>
            <a:ahLst/>
            <a:cxnLst/>
            <a:rect l="l" t="t" r="r" b="b"/>
            <a:pathLst>
              <a:path w="228584" h="195927">
                <a:moveTo>
                  <a:pt x="114292" y="16313"/>
                </a:moveTo>
                <a:cubicBezTo>
                  <a:pt x="100928" y="16376"/>
                  <a:pt x="88362" y="18116"/>
                  <a:pt x="76593" y="21532"/>
                </a:cubicBezTo>
                <a:cubicBezTo>
                  <a:pt x="64824" y="24948"/>
                  <a:pt x="54426" y="29662"/>
                  <a:pt x="45400" y="35674"/>
                </a:cubicBezTo>
                <a:cubicBezTo>
                  <a:pt x="36374" y="41685"/>
                  <a:pt x="29294" y="48616"/>
                  <a:pt x="24159" y="56466"/>
                </a:cubicBezTo>
                <a:cubicBezTo>
                  <a:pt x="19024" y="64315"/>
                  <a:pt x="16409" y="72705"/>
                  <a:pt x="16313" y="81635"/>
                </a:cubicBezTo>
                <a:cubicBezTo>
                  <a:pt x="16385" y="91239"/>
                  <a:pt x="19431" y="100324"/>
                  <a:pt x="25451" y="108890"/>
                </a:cubicBezTo>
                <a:cubicBezTo>
                  <a:pt x="31471" y="117457"/>
                  <a:pt x="40034" y="124915"/>
                  <a:pt x="51141" y="131265"/>
                </a:cubicBezTo>
                <a:lnTo>
                  <a:pt x="62240" y="137644"/>
                </a:lnTo>
                <a:lnTo>
                  <a:pt x="58796" y="149889"/>
                </a:lnTo>
                <a:cubicBezTo>
                  <a:pt x="57571" y="154395"/>
                  <a:pt x="56194" y="158447"/>
                  <a:pt x="54666" y="162046"/>
                </a:cubicBezTo>
                <a:cubicBezTo>
                  <a:pt x="53137" y="165645"/>
                  <a:pt x="51537" y="168902"/>
                  <a:pt x="49866" y="171817"/>
                </a:cubicBezTo>
                <a:cubicBezTo>
                  <a:pt x="56311" y="169138"/>
                  <a:pt x="62461" y="165982"/>
                  <a:pt x="68316" y="162349"/>
                </a:cubicBezTo>
                <a:cubicBezTo>
                  <a:pt x="74172" y="158715"/>
                  <a:pt x="79716" y="154604"/>
                  <a:pt x="84949" y="150016"/>
                </a:cubicBezTo>
                <a:lnTo>
                  <a:pt x="90435" y="145171"/>
                </a:lnTo>
                <a:lnTo>
                  <a:pt x="97707" y="145937"/>
                </a:lnTo>
                <a:cubicBezTo>
                  <a:pt x="100455" y="146258"/>
                  <a:pt x="103219" y="146508"/>
                  <a:pt x="105999" y="146687"/>
                </a:cubicBezTo>
                <a:cubicBezTo>
                  <a:pt x="108779" y="146865"/>
                  <a:pt x="111544" y="146955"/>
                  <a:pt x="114292" y="146958"/>
                </a:cubicBezTo>
                <a:cubicBezTo>
                  <a:pt x="127655" y="146895"/>
                  <a:pt x="140222" y="145155"/>
                  <a:pt x="151991" y="141739"/>
                </a:cubicBezTo>
                <a:cubicBezTo>
                  <a:pt x="163760" y="138323"/>
                  <a:pt x="174157" y="133609"/>
                  <a:pt x="183184" y="127597"/>
                </a:cubicBezTo>
                <a:cubicBezTo>
                  <a:pt x="192210" y="121585"/>
                  <a:pt x="199290" y="114655"/>
                  <a:pt x="204426" y="106805"/>
                </a:cubicBezTo>
                <a:cubicBezTo>
                  <a:pt x="209561" y="98955"/>
                  <a:pt x="212176" y="90565"/>
                  <a:pt x="212272" y="81635"/>
                </a:cubicBezTo>
                <a:cubicBezTo>
                  <a:pt x="212176" y="72705"/>
                  <a:pt x="209561" y="64315"/>
                  <a:pt x="204426" y="56466"/>
                </a:cubicBezTo>
                <a:cubicBezTo>
                  <a:pt x="199290" y="48616"/>
                  <a:pt x="192210" y="41685"/>
                  <a:pt x="183184" y="35674"/>
                </a:cubicBezTo>
                <a:cubicBezTo>
                  <a:pt x="174157" y="29662"/>
                  <a:pt x="163760" y="24948"/>
                  <a:pt x="151991" y="21532"/>
                </a:cubicBezTo>
                <a:cubicBezTo>
                  <a:pt x="140222" y="18116"/>
                  <a:pt x="127655" y="16376"/>
                  <a:pt x="114292" y="16313"/>
                </a:cubicBezTo>
                <a:close/>
                <a:moveTo>
                  <a:pt x="114292" y="0"/>
                </a:moveTo>
                <a:cubicBezTo>
                  <a:pt x="130181" y="73"/>
                  <a:pt x="145015" y="2208"/>
                  <a:pt x="158792" y="6405"/>
                </a:cubicBezTo>
                <a:cubicBezTo>
                  <a:pt x="172569" y="10602"/>
                  <a:pt x="184678" y="16427"/>
                  <a:pt x="195119" y="23881"/>
                </a:cubicBezTo>
                <a:cubicBezTo>
                  <a:pt x="205561" y="31335"/>
                  <a:pt x="213723" y="39984"/>
                  <a:pt x="219607" y="49826"/>
                </a:cubicBezTo>
                <a:cubicBezTo>
                  <a:pt x="225490" y="59669"/>
                  <a:pt x="228482" y="70272"/>
                  <a:pt x="228584" y="81635"/>
                </a:cubicBezTo>
                <a:cubicBezTo>
                  <a:pt x="228482" y="92999"/>
                  <a:pt x="225490" y="103602"/>
                  <a:pt x="219607" y="113444"/>
                </a:cubicBezTo>
                <a:cubicBezTo>
                  <a:pt x="213723" y="123287"/>
                  <a:pt x="205561" y="131935"/>
                  <a:pt x="195119" y="139389"/>
                </a:cubicBezTo>
                <a:cubicBezTo>
                  <a:pt x="184678" y="146843"/>
                  <a:pt x="172569" y="152669"/>
                  <a:pt x="158792" y="156866"/>
                </a:cubicBezTo>
                <a:cubicBezTo>
                  <a:pt x="145015" y="161063"/>
                  <a:pt x="130181" y="163198"/>
                  <a:pt x="114292" y="163270"/>
                </a:cubicBezTo>
                <a:cubicBezTo>
                  <a:pt x="111161" y="163268"/>
                  <a:pt x="108046" y="163177"/>
                  <a:pt x="104947" y="163000"/>
                </a:cubicBezTo>
                <a:cubicBezTo>
                  <a:pt x="101848" y="162822"/>
                  <a:pt x="98796" y="162572"/>
                  <a:pt x="95793" y="162251"/>
                </a:cubicBezTo>
                <a:cubicBezTo>
                  <a:pt x="87416" y="169660"/>
                  <a:pt x="78304" y="175953"/>
                  <a:pt x="68460" y="181130"/>
                </a:cubicBezTo>
                <a:cubicBezTo>
                  <a:pt x="58615" y="186307"/>
                  <a:pt x="48164" y="190304"/>
                  <a:pt x="37108" y="193121"/>
                </a:cubicBezTo>
                <a:cubicBezTo>
                  <a:pt x="34803" y="193756"/>
                  <a:pt x="32427" y="194303"/>
                  <a:pt x="29980" y="194763"/>
                </a:cubicBezTo>
                <a:cubicBezTo>
                  <a:pt x="27532" y="195223"/>
                  <a:pt x="25060" y="195611"/>
                  <a:pt x="22564" y="195927"/>
                </a:cubicBezTo>
                <a:cubicBezTo>
                  <a:pt x="22434" y="195927"/>
                  <a:pt x="22312" y="195927"/>
                  <a:pt x="22197" y="195927"/>
                </a:cubicBezTo>
                <a:cubicBezTo>
                  <a:pt x="22083" y="195927"/>
                  <a:pt x="21993" y="195927"/>
                  <a:pt x="21926" y="195927"/>
                </a:cubicBezTo>
                <a:cubicBezTo>
                  <a:pt x="20621" y="195901"/>
                  <a:pt x="19468" y="195444"/>
                  <a:pt x="18466" y="194556"/>
                </a:cubicBezTo>
                <a:cubicBezTo>
                  <a:pt x="17464" y="193668"/>
                  <a:pt x="16789" y="192510"/>
                  <a:pt x="16440" y="191080"/>
                </a:cubicBezTo>
                <a:cubicBezTo>
                  <a:pt x="16440" y="190973"/>
                  <a:pt x="16440" y="190931"/>
                  <a:pt x="16440" y="190952"/>
                </a:cubicBezTo>
                <a:cubicBezTo>
                  <a:pt x="16186" y="189392"/>
                  <a:pt x="16441" y="188047"/>
                  <a:pt x="17206" y="186918"/>
                </a:cubicBezTo>
                <a:cubicBezTo>
                  <a:pt x="17971" y="185788"/>
                  <a:pt x="18864" y="184667"/>
                  <a:pt x="19885" y="183554"/>
                </a:cubicBezTo>
                <a:cubicBezTo>
                  <a:pt x="22591" y="180627"/>
                  <a:pt x="25344" y="177578"/>
                  <a:pt x="28144" y="174407"/>
                </a:cubicBezTo>
                <a:cubicBezTo>
                  <a:pt x="30945" y="171236"/>
                  <a:pt x="33632" y="167385"/>
                  <a:pt x="36205" y="162854"/>
                </a:cubicBezTo>
                <a:cubicBezTo>
                  <a:pt x="38779" y="158324"/>
                  <a:pt x="41078" y="152557"/>
                  <a:pt x="43104" y="145554"/>
                </a:cubicBezTo>
                <a:cubicBezTo>
                  <a:pt x="29810" y="137979"/>
                  <a:pt x="19341" y="128697"/>
                  <a:pt x="11697" y="117709"/>
                </a:cubicBezTo>
                <a:cubicBezTo>
                  <a:pt x="4053" y="106721"/>
                  <a:pt x="154" y="94696"/>
                  <a:pt x="0" y="81635"/>
                </a:cubicBezTo>
                <a:cubicBezTo>
                  <a:pt x="102" y="70272"/>
                  <a:pt x="3095" y="59669"/>
                  <a:pt x="8978" y="49826"/>
                </a:cubicBezTo>
                <a:cubicBezTo>
                  <a:pt x="14861" y="39984"/>
                  <a:pt x="23023" y="31335"/>
                  <a:pt x="33465" y="23881"/>
                </a:cubicBezTo>
                <a:cubicBezTo>
                  <a:pt x="43906" y="16427"/>
                  <a:pt x="56015" y="10602"/>
                  <a:pt x="69792" y="6405"/>
                </a:cubicBezTo>
                <a:cubicBezTo>
                  <a:pt x="83569" y="2208"/>
                  <a:pt x="98402" y="73"/>
                  <a:pt x="1142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800">
              <a:solidFill>
                <a:schemeClr val="bg1"/>
              </a:solidFill>
            </a:endParaRPr>
          </a:p>
        </p:txBody>
      </p:sp>
      <p:sp>
        <p:nvSpPr>
          <p:cNvPr id="24" name="TextBox 23">
            <a:extLst>
              <a:ext uri="{FF2B5EF4-FFF2-40B4-BE49-F238E27FC236}">
                <a16:creationId xmlns:a16="http://schemas.microsoft.com/office/drawing/2014/main" id="{07B45C59-76FB-6EC8-98E0-EE3A09C06A7B}"/>
              </a:ext>
            </a:extLst>
          </p:cNvPr>
          <p:cNvSpPr txBox="1"/>
          <p:nvPr/>
        </p:nvSpPr>
        <p:spPr>
          <a:xfrm>
            <a:off x="3459680" y="3130588"/>
            <a:ext cx="5272639" cy="938719"/>
          </a:xfrm>
          <a:prstGeom prst="rect">
            <a:avLst/>
          </a:prstGeom>
          <a:noFill/>
        </p:spPr>
        <p:txBody>
          <a:bodyPr wrap="square" rtlCol="0">
            <a:spAutoFit/>
          </a:bodyPr>
          <a:lstStyle/>
          <a:p>
            <a:pPr algn="ctr"/>
            <a:r>
              <a:rPr lang="tr-TR" sz="5400" spc="-200" dirty="0">
                <a:solidFill>
                  <a:schemeClr val="bg1"/>
                </a:solidFill>
                <a:latin typeface="Poppins Medium" panose="00000600000000000000" pitchFamily="2" charset="0"/>
                <a:cs typeface="Poppins Medium" panose="00000600000000000000" pitchFamily="2" charset="0"/>
              </a:rPr>
              <a:t>thank you</a:t>
            </a:r>
          </a:p>
        </p:txBody>
      </p:sp>
    </p:spTree>
    <p:extLst>
      <p:ext uri="{BB962C8B-B14F-4D97-AF65-F5344CB8AC3E}">
        <p14:creationId xmlns:p14="http://schemas.microsoft.com/office/powerpoint/2010/main" val="2104548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erson with a beard&#10;&#10;AI-generated content may be incorrect.">
            <a:extLst>
              <a:ext uri="{FF2B5EF4-FFF2-40B4-BE49-F238E27FC236}">
                <a16:creationId xmlns:a16="http://schemas.microsoft.com/office/drawing/2014/main" id="{D28B681E-9AB0-836D-97B9-BD7DDCB79F2D}"/>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7303" r="17303"/>
          <a:stretch>
            <a:fillRect/>
          </a:stretch>
        </p:blipFill>
        <p:spPr/>
      </p:pic>
      <p:sp>
        <p:nvSpPr>
          <p:cNvPr id="9" name="TextBox 8">
            <a:extLst>
              <a:ext uri="{FF2B5EF4-FFF2-40B4-BE49-F238E27FC236}">
                <a16:creationId xmlns:a16="http://schemas.microsoft.com/office/drawing/2014/main" id="{8B0B7DCA-8DD3-54CA-AC05-406146E9EBAD}"/>
              </a:ext>
            </a:extLst>
          </p:cNvPr>
          <p:cNvSpPr txBox="1"/>
          <p:nvPr/>
        </p:nvSpPr>
        <p:spPr>
          <a:xfrm>
            <a:off x="6208524" y="1166289"/>
            <a:ext cx="2872712" cy="246221"/>
          </a:xfrm>
          <a:prstGeom prst="rect">
            <a:avLst/>
          </a:prstGeom>
          <a:noFill/>
        </p:spPr>
        <p:txBody>
          <a:bodyPr wrap="square" lIns="0" tIns="0" rIns="0" bIns="0" rtlCol="0">
            <a:spAutoFit/>
          </a:bodyPr>
          <a:lstStyle/>
          <a:p>
            <a:r>
              <a:rPr lang="en-US" sz="1600" cap="all" spc="400" dirty="0">
                <a:solidFill>
                  <a:schemeClr val="tx1">
                    <a:lumMod val="85000"/>
                    <a:lumOff val="15000"/>
                  </a:schemeClr>
                </a:solidFill>
                <a:latin typeface="Poppins Medium" panose="00000600000000000000" pitchFamily="2" charset="0"/>
                <a:cs typeface="Poppins Medium" panose="00000600000000000000" pitchFamily="2" charset="0"/>
              </a:rPr>
              <a:t>Who IS THIS GUY</a:t>
            </a:r>
          </a:p>
        </p:txBody>
      </p:sp>
      <p:cxnSp>
        <p:nvCxnSpPr>
          <p:cNvPr id="11" name="Straight Connector 10">
            <a:extLst>
              <a:ext uri="{FF2B5EF4-FFF2-40B4-BE49-F238E27FC236}">
                <a16:creationId xmlns:a16="http://schemas.microsoft.com/office/drawing/2014/main" id="{4D31C7BA-4DC4-9DB9-C9EF-B7A5BC37C4AF}"/>
              </a:ext>
            </a:extLst>
          </p:cNvPr>
          <p:cNvCxnSpPr>
            <a:cxnSpLocks/>
          </p:cNvCxnSpPr>
          <p:nvPr/>
        </p:nvCxnSpPr>
        <p:spPr>
          <a:xfrm>
            <a:off x="3886200" y="1583964"/>
            <a:ext cx="1638300" cy="0"/>
          </a:xfrm>
          <a:prstGeom prst="line">
            <a:avLst/>
          </a:prstGeom>
          <a:ln w="317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1E081CA-860B-6E3A-6F07-0FED40A80B90}"/>
              </a:ext>
            </a:extLst>
          </p:cNvPr>
          <p:cNvSpPr txBox="1"/>
          <p:nvPr/>
        </p:nvSpPr>
        <p:spPr>
          <a:xfrm>
            <a:off x="6096000" y="1412510"/>
            <a:ext cx="3839570" cy="573234"/>
          </a:xfrm>
          <a:prstGeom prst="rect">
            <a:avLst/>
          </a:prstGeom>
          <a:noFill/>
        </p:spPr>
        <p:txBody>
          <a:bodyPr wrap="square" numCol="1" spcCol="0" rtlCol="0" anchor="ctr">
            <a:spAutoFit/>
          </a:bodyPr>
          <a:lstStyle/>
          <a:p>
            <a:pPr>
              <a:lnSpc>
                <a:spcPts val="3600"/>
              </a:lnSpc>
            </a:pPr>
            <a:r>
              <a:rPr lang="en-US" sz="3500" kern="0" dirty="0">
                <a:solidFill>
                  <a:schemeClr val="tx1">
                    <a:lumMod val="75000"/>
                    <a:lumOff val="25000"/>
                  </a:schemeClr>
                </a:solidFill>
                <a:latin typeface="Poppins SemiBold" panose="00000700000000000000" pitchFamily="2" charset="0"/>
                <a:ea typeface="Montserrat Hairline" charset="0"/>
                <a:cs typeface="Poppins SemiBold" panose="00000700000000000000" pitchFamily="2" charset="0"/>
              </a:rPr>
              <a:t>Troy A. Poulin</a:t>
            </a:r>
          </a:p>
        </p:txBody>
      </p:sp>
      <p:sp>
        <p:nvSpPr>
          <p:cNvPr id="22" name="Rectangle 21">
            <a:extLst>
              <a:ext uri="{FF2B5EF4-FFF2-40B4-BE49-F238E27FC236}">
                <a16:creationId xmlns:a16="http://schemas.microsoft.com/office/drawing/2014/main" id="{D78E1F11-997A-F3B2-4B13-88BAA008AD1C}"/>
              </a:ext>
            </a:extLst>
          </p:cNvPr>
          <p:cNvSpPr/>
          <p:nvPr/>
        </p:nvSpPr>
        <p:spPr>
          <a:xfrm>
            <a:off x="6184739" y="2800618"/>
            <a:ext cx="5202399" cy="2677656"/>
          </a:xfrm>
          <a:prstGeom prst="rect">
            <a:avLst/>
          </a:prstGeom>
        </p:spPr>
        <p:txBody>
          <a:bodyPr wrap="square">
            <a:spAutoFit/>
          </a:bodyPr>
          <a:lstStyle/>
          <a:p>
            <a:r>
              <a:rPr lang="en-US" sz="1200" dirty="0"/>
              <a:t>Troy Poulin is a seasoned banking executive with more than a decade of experience leading technology, operations, and risk management in the community banking sector. As Chief Information Officer of The Claxton Bank, he oversees the bank’s IT strategy, infrastructure, cybersecurity, and regulatory compliance programs. His work focuses on strengthening security controls, improving operational efficiency, and ensuring alignment with FFIEC, FDIC, and state regulatory expectations. Troy earned his Finance degree from the University of Georgia, graduated from the Georgia Banking School at UGA, and is currently attending the ABA Stonier Graduate School of Banking at the Wharton School of the University of Pennsylvania. Actively engaged in Georgia’s banking community, Troy supports multiple industry associations and serves on several committees and leadership boards focused on technology, marketing, and community banking. He has presented at numerous conferences, sharing insights on technology strategy, cybersecurity, and operational efficiency.</a:t>
            </a:r>
          </a:p>
        </p:txBody>
      </p:sp>
      <p:sp>
        <p:nvSpPr>
          <p:cNvPr id="7" name="TextBox 6">
            <a:extLst>
              <a:ext uri="{FF2B5EF4-FFF2-40B4-BE49-F238E27FC236}">
                <a16:creationId xmlns:a16="http://schemas.microsoft.com/office/drawing/2014/main" id="{A74414D9-BEFD-09BE-70A6-B885C5DCF9F7}"/>
              </a:ext>
            </a:extLst>
          </p:cNvPr>
          <p:cNvSpPr txBox="1"/>
          <p:nvPr/>
        </p:nvSpPr>
        <p:spPr>
          <a:xfrm>
            <a:off x="6734172" y="2231554"/>
            <a:ext cx="3635117" cy="200055"/>
          </a:xfrm>
          <a:prstGeom prst="rect">
            <a:avLst/>
          </a:prstGeom>
          <a:noFill/>
        </p:spPr>
        <p:txBody>
          <a:bodyPr wrap="square" lIns="0" tIns="0" rIns="0" bIns="0" rtlCol="0">
            <a:spAutoFit/>
          </a:bodyPr>
          <a:lstStyle/>
          <a:p>
            <a:r>
              <a:rPr lang="en-US" sz="1300" dirty="0">
                <a:solidFill>
                  <a:schemeClr val="bg1">
                    <a:lumMod val="50000"/>
                  </a:schemeClr>
                </a:solidFill>
                <a:latin typeface="Arial" panose="020B0604020202020204" pitchFamily="34" charset="0"/>
                <a:cs typeface="Arial" panose="020B0604020202020204" pitchFamily="34" charset="0"/>
              </a:rPr>
              <a:t>Chief Information Officer - The Claxton Bank</a:t>
            </a:r>
          </a:p>
        </p:txBody>
      </p:sp>
      <p:cxnSp>
        <p:nvCxnSpPr>
          <p:cNvPr id="8" name="Straight Connector 7">
            <a:extLst>
              <a:ext uri="{FF2B5EF4-FFF2-40B4-BE49-F238E27FC236}">
                <a16:creationId xmlns:a16="http://schemas.microsoft.com/office/drawing/2014/main" id="{980007E2-B69C-8537-C0BD-A7943D52DBED}"/>
              </a:ext>
            </a:extLst>
          </p:cNvPr>
          <p:cNvCxnSpPr>
            <a:cxnSpLocks/>
          </p:cNvCxnSpPr>
          <p:nvPr/>
        </p:nvCxnSpPr>
        <p:spPr>
          <a:xfrm>
            <a:off x="6184739" y="2014385"/>
            <a:ext cx="4184550" cy="0"/>
          </a:xfrm>
          <a:prstGeom prst="line">
            <a:avLst/>
          </a:prstGeom>
          <a:ln w="127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2" name="Shape 4833">
            <a:hlinkClick r:id="rId5"/>
            <a:extLst>
              <a:ext uri="{FF2B5EF4-FFF2-40B4-BE49-F238E27FC236}">
                <a16:creationId xmlns:a16="http://schemas.microsoft.com/office/drawing/2014/main" id="{BD266BCC-4986-2102-7E1B-2EA3A6B2C62A}"/>
              </a:ext>
            </a:extLst>
          </p:cNvPr>
          <p:cNvSpPr/>
          <p:nvPr/>
        </p:nvSpPr>
        <p:spPr>
          <a:xfrm>
            <a:off x="6296322" y="2172701"/>
            <a:ext cx="309259" cy="309259"/>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74611" y="51777"/>
                </a:moveTo>
                <a:cubicBezTo>
                  <a:pt x="66527" y="51777"/>
                  <a:pt x="65444" y="56644"/>
                  <a:pt x="65444" y="56644"/>
                </a:cubicBezTo>
                <a:lnTo>
                  <a:pt x="65455" y="51816"/>
                </a:lnTo>
                <a:lnTo>
                  <a:pt x="54544" y="51816"/>
                </a:lnTo>
                <a:lnTo>
                  <a:pt x="54544" y="81816"/>
                </a:lnTo>
                <a:lnTo>
                  <a:pt x="65455" y="81816"/>
                </a:lnTo>
                <a:lnTo>
                  <a:pt x="65455" y="65455"/>
                </a:lnTo>
                <a:cubicBezTo>
                  <a:pt x="65455" y="65455"/>
                  <a:pt x="65455" y="59961"/>
                  <a:pt x="70088" y="59961"/>
                </a:cubicBezTo>
                <a:cubicBezTo>
                  <a:pt x="72700" y="59961"/>
                  <a:pt x="73638" y="62400"/>
                  <a:pt x="73638" y="65455"/>
                </a:cubicBezTo>
                <a:lnTo>
                  <a:pt x="73638" y="81816"/>
                </a:lnTo>
                <a:lnTo>
                  <a:pt x="84544" y="81816"/>
                </a:lnTo>
                <a:lnTo>
                  <a:pt x="84544" y="65455"/>
                </a:lnTo>
                <a:cubicBezTo>
                  <a:pt x="84544" y="56916"/>
                  <a:pt x="80833" y="51777"/>
                  <a:pt x="74611" y="51777"/>
                </a:cubicBezTo>
                <a:moveTo>
                  <a:pt x="38183" y="81816"/>
                </a:moveTo>
                <a:lnTo>
                  <a:pt x="49050" y="81816"/>
                </a:lnTo>
                <a:lnTo>
                  <a:pt x="49050" y="51777"/>
                </a:lnTo>
                <a:lnTo>
                  <a:pt x="38183" y="51777"/>
                </a:lnTo>
                <a:cubicBezTo>
                  <a:pt x="38183" y="51777"/>
                  <a:pt x="38183" y="81816"/>
                  <a:pt x="38183" y="81816"/>
                </a:cubicBezTo>
                <a:close/>
                <a:moveTo>
                  <a:pt x="43616" y="38183"/>
                </a:moveTo>
                <a:cubicBezTo>
                  <a:pt x="40616" y="38183"/>
                  <a:pt x="38183" y="40627"/>
                  <a:pt x="38183" y="43644"/>
                </a:cubicBezTo>
                <a:cubicBezTo>
                  <a:pt x="38183" y="46661"/>
                  <a:pt x="40616" y="49105"/>
                  <a:pt x="43616" y="49105"/>
                </a:cubicBezTo>
                <a:cubicBezTo>
                  <a:pt x="46616" y="49105"/>
                  <a:pt x="49050" y="46661"/>
                  <a:pt x="49050" y="43644"/>
                </a:cubicBezTo>
                <a:cubicBezTo>
                  <a:pt x="49050" y="40627"/>
                  <a:pt x="46616" y="38183"/>
                  <a:pt x="43616" y="38183"/>
                </a:cubicBezTo>
              </a:path>
            </a:pathLst>
          </a:custGeom>
          <a:solidFill>
            <a:schemeClr val="bg1">
              <a:lumMod val="65000"/>
            </a:schemeClr>
          </a:solidFill>
          <a:ln>
            <a:noFill/>
          </a:ln>
        </p:spPr>
        <p:txBody>
          <a:bodyPr lIns="19038" tIns="19038" rIns="19038" bIns="19038" anchor="ctr" anchorCtr="0">
            <a:noAutofit/>
          </a:bodyPr>
          <a:lstStyle/>
          <a:p>
            <a:endParaRPr sz="1500">
              <a:solidFill>
                <a:schemeClr val="dk1"/>
              </a:solidFill>
              <a:latin typeface="Lato"/>
              <a:ea typeface="Lato"/>
              <a:cs typeface="Lato"/>
              <a:sym typeface="Lato"/>
            </a:endParaRPr>
          </a:p>
        </p:txBody>
      </p:sp>
      <p:sp>
        <p:nvSpPr>
          <p:cNvPr id="23" name="Rectangle 22">
            <a:extLst>
              <a:ext uri="{FF2B5EF4-FFF2-40B4-BE49-F238E27FC236}">
                <a16:creationId xmlns:a16="http://schemas.microsoft.com/office/drawing/2014/main" id="{6D744870-3520-72A4-75CE-C074DA75D973}"/>
              </a:ext>
            </a:extLst>
          </p:cNvPr>
          <p:cNvSpPr/>
          <p:nvPr/>
        </p:nvSpPr>
        <p:spPr>
          <a:xfrm>
            <a:off x="6184739" y="5702179"/>
            <a:ext cx="3098392" cy="290208"/>
          </a:xfrm>
          <a:prstGeom prst="rect">
            <a:avLst/>
          </a:prstGeom>
        </p:spPr>
        <p:txBody>
          <a:bodyPr wrap="square">
            <a:spAutoFit/>
          </a:bodyPr>
          <a:lstStyle/>
          <a:p>
            <a:pPr>
              <a:lnSpc>
                <a:spcPts val="1600"/>
              </a:lnSpc>
            </a:pPr>
            <a:r>
              <a:rPr lang="en-US" sz="1200" dirty="0">
                <a:latin typeface="DM Sans" pitchFamily="2" charset="0"/>
                <a:cs typeface="Segoe UI Light" panose="020B0502040204020203" pitchFamily="34" charset="0"/>
                <a:hlinkClick r:id="rId6"/>
              </a:rPr>
              <a:t>https://www.linkedin.com/in/troyapoulin</a:t>
            </a:r>
            <a:endParaRPr lang="en-US" sz="1200" dirty="0">
              <a:latin typeface="DM Sans" pitchFamily="2" charset="0"/>
              <a:cs typeface="Segoe UI Light" panose="020B0502040204020203" pitchFamily="34" charset="0"/>
            </a:endParaRPr>
          </a:p>
        </p:txBody>
      </p:sp>
    </p:spTree>
    <p:extLst>
      <p:ext uri="{BB962C8B-B14F-4D97-AF65-F5344CB8AC3E}">
        <p14:creationId xmlns:p14="http://schemas.microsoft.com/office/powerpoint/2010/main" val="9511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A2BAA2F-296A-7510-3F56-AEF4598C49E8}"/>
              </a:ext>
            </a:extLst>
          </p:cNvPr>
          <p:cNvCxnSpPr>
            <a:cxnSpLocks/>
          </p:cNvCxnSpPr>
          <p:nvPr/>
        </p:nvCxnSpPr>
        <p:spPr>
          <a:xfrm>
            <a:off x="0" y="750299"/>
            <a:ext cx="951593" cy="0"/>
          </a:xfrm>
          <a:prstGeom prst="line">
            <a:avLst/>
          </a:prstGeom>
          <a:ln w="317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614785C-679E-65F0-FEDA-EE99741E8C46}"/>
              </a:ext>
            </a:extLst>
          </p:cNvPr>
          <p:cNvSpPr txBox="1"/>
          <p:nvPr/>
        </p:nvSpPr>
        <p:spPr>
          <a:xfrm>
            <a:off x="1079752" y="529713"/>
            <a:ext cx="6206446" cy="573234"/>
          </a:xfrm>
          <a:prstGeom prst="rect">
            <a:avLst/>
          </a:prstGeom>
          <a:noFill/>
        </p:spPr>
        <p:txBody>
          <a:bodyPr wrap="square" numCol="1" spcCol="0" rtlCol="0" anchor="ctr">
            <a:spAutoFit/>
          </a:bodyPr>
          <a:lstStyle/>
          <a:p>
            <a:pPr>
              <a:lnSpc>
                <a:spcPts val="3600"/>
              </a:lnSpc>
            </a:pPr>
            <a:r>
              <a:rPr lang="en-US" sz="3500" kern="0" dirty="0">
                <a:solidFill>
                  <a:schemeClr val="tx1">
                    <a:lumMod val="75000"/>
                    <a:lumOff val="25000"/>
                  </a:schemeClr>
                </a:solidFill>
                <a:latin typeface="Poppins SemiBold" panose="00000700000000000000" pitchFamily="2" charset="0"/>
                <a:ea typeface="Montserrat Hairline" charset="0"/>
                <a:cs typeface="Poppins SemiBold" panose="00000700000000000000" pitchFamily="2" charset="0"/>
              </a:rPr>
              <a:t>How Identities Are Stolen</a:t>
            </a:r>
          </a:p>
        </p:txBody>
      </p:sp>
      <p:sp>
        <p:nvSpPr>
          <p:cNvPr id="4" name="Rectangle 3">
            <a:extLst>
              <a:ext uri="{FF2B5EF4-FFF2-40B4-BE49-F238E27FC236}">
                <a16:creationId xmlns:a16="http://schemas.microsoft.com/office/drawing/2014/main" id="{5576E62C-0659-4EA9-D9DA-27BF8F7CC865}"/>
              </a:ext>
            </a:extLst>
          </p:cNvPr>
          <p:cNvSpPr/>
          <p:nvPr/>
        </p:nvSpPr>
        <p:spPr>
          <a:xfrm>
            <a:off x="469900" y="1195155"/>
            <a:ext cx="11252200" cy="5448529"/>
          </a:xfrm>
          <a:prstGeom prst="rect">
            <a:avLst/>
          </a:prstGeom>
          <a:solidFill>
            <a:schemeClr val="bg1">
              <a:lumMod val="95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dirty="0">
              <a:solidFill>
                <a:schemeClr val="bg1"/>
              </a:solidFill>
            </a:endParaRPr>
          </a:p>
        </p:txBody>
      </p:sp>
      <p:sp>
        <p:nvSpPr>
          <p:cNvPr id="5" name="TextBox 4">
            <a:extLst>
              <a:ext uri="{FF2B5EF4-FFF2-40B4-BE49-F238E27FC236}">
                <a16:creationId xmlns:a16="http://schemas.microsoft.com/office/drawing/2014/main" id="{6C4E0D8D-84F3-97D1-FC43-B7EFB4013161}"/>
              </a:ext>
            </a:extLst>
          </p:cNvPr>
          <p:cNvSpPr txBox="1"/>
          <p:nvPr/>
        </p:nvSpPr>
        <p:spPr>
          <a:xfrm>
            <a:off x="1079752" y="1714500"/>
            <a:ext cx="2858822" cy="461665"/>
          </a:xfrm>
          <a:prstGeom prst="rect">
            <a:avLst/>
          </a:prstGeom>
          <a:noFill/>
        </p:spPr>
        <p:txBody>
          <a:bodyPr wrap="square" rtlCol="0">
            <a:spAutoFit/>
          </a:bodyPr>
          <a:lstStyle/>
          <a:p>
            <a:pPr algn="ctr"/>
            <a:r>
              <a:rPr lang="en-US" sz="2400" dirty="0">
                <a:solidFill>
                  <a:schemeClr val="tx1">
                    <a:lumMod val="85000"/>
                    <a:lumOff val="15000"/>
                  </a:schemeClr>
                </a:solidFill>
                <a:latin typeface="Poppins Light" panose="00000400000000000000" pitchFamily="2" charset="0"/>
                <a:ea typeface="Inter ExtraLight" panose="02000503000000020004" pitchFamily="2" charset="0"/>
                <a:cs typeface="Poppins Light" panose="00000400000000000000" pitchFamily="2" charset="0"/>
              </a:rPr>
              <a:t>Prior Breaches</a:t>
            </a:r>
          </a:p>
        </p:txBody>
      </p:sp>
      <p:sp>
        <p:nvSpPr>
          <p:cNvPr id="20" name="TextBox 19">
            <a:extLst>
              <a:ext uri="{FF2B5EF4-FFF2-40B4-BE49-F238E27FC236}">
                <a16:creationId xmlns:a16="http://schemas.microsoft.com/office/drawing/2014/main" id="{D3149CAE-1224-1029-FEB7-049B6CADC0AD}"/>
              </a:ext>
            </a:extLst>
          </p:cNvPr>
          <p:cNvSpPr txBox="1"/>
          <p:nvPr/>
        </p:nvSpPr>
        <p:spPr>
          <a:xfrm>
            <a:off x="1380599" y="2077128"/>
            <a:ext cx="2222515" cy="307777"/>
          </a:xfrm>
          <a:prstGeom prst="rect">
            <a:avLst/>
          </a:prstGeom>
          <a:noFill/>
        </p:spPr>
        <p:txBody>
          <a:bodyPr wrap="square" rtlCol="0">
            <a:spAutoFit/>
          </a:bodyPr>
          <a:lstStyle/>
          <a:p>
            <a:pPr algn="ctr"/>
            <a:r>
              <a:rPr lang="en-US" sz="1400" dirty="0">
                <a:solidFill>
                  <a:schemeClr val="tx1">
                    <a:lumMod val="85000"/>
                    <a:lumOff val="15000"/>
                  </a:schemeClr>
                </a:solidFill>
                <a:latin typeface="DM Sans" pitchFamily="2" charset="0"/>
                <a:ea typeface="Inter Medium" panose="02000503000000020004" pitchFamily="2" charset="0"/>
                <a:cs typeface="Poppins Medium" panose="00000600000000000000" pitchFamily="50" charset="0"/>
              </a:rPr>
              <a:t>(Credential Reuse)</a:t>
            </a:r>
          </a:p>
        </p:txBody>
      </p:sp>
      <p:pic>
        <p:nvPicPr>
          <p:cNvPr id="23" name="Picture 22" descr="A black background with a black square&#10;&#10;AI-generated content may be incorrect.">
            <a:extLst>
              <a:ext uri="{FF2B5EF4-FFF2-40B4-BE49-F238E27FC236}">
                <a16:creationId xmlns:a16="http://schemas.microsoft.com/office/drawing/2014/main" id="{2A68DD99-F88B-BD41-9937-4D9BD73E9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236" y="2787465"/>
            <a:ext cx="1290473" cy="1290473"/>
          </a:xfrm>
          <a:prstGeom prst="rect">
            <a:avLst/>
          </a:prstGeom>
        </p:spPr>
      </p:pic>
      <p:grpSp>
        <p:nvGrpSpPr>
          <p:cNvPr id="34" name="Group 33">
            <a:extLst>
              <a:ext uri="{FF2B5EF4-FFF2-40B4-BE49-F238E27FC236}">
                <a16:creationId xmlns:a16="http://schemas.microsoft.com/office/drawing/2014/main" id="{00365B20-FF63-098C-0D5F-DFA3839EC784}"/>
              </a:ext>
            </a:extLst>
          </p:cNvPr>
          <p:cNvGrpSpPr/>
          <p:nvPr/>
        </p:nvGrpSpPr>
        <p:grpSpPr>
          <a:xfrm>
            <a:off x="4325256" y="1547803"/>
            <a:ext cx="3623568" cy="3938597"/>
            <a:chOff x="4325256" y="2900363"/>
            <a:chExt cx="3623568" cy="2762481"/>
          </a:xfrm>
        </p:grpSpPr>
        <p:cxnSp>
          <p:nvCxnSpPr>
            <p:cNvPr id="17" name="Straight Connector 16">
              <a:extLst>
                <a:ext uri="{FF2B5EF4-FFF2-40B4-BE49-F238E27FC236}">
                  <a16:creationId xmlns:a16="http://schemas.microsoft.com/office/drawing/2014/main" id="{0FCDBA50-93C1-23DA-4623-76EAD1E1E739}"/>
                </a:ext>
              </a:extLst>
            </p:cNvPr>
            <p:cNvCxnSpPr>
              <a:cxnSpLocks/>
            </p:cNvCxnSpPr>
            <p:nvPr/>
          </p:nvCxnSpPr>
          <p:spPr>
            <a:xfrm flipV="1">
              <a:off x="4325256" y="2900363"/>
              <a:ext cx="0" cy="276248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0CCEEC-15A3-2242-66FB-F2DDD056A82E}"/>
                </a:ext>
              </a:extLst>
            </p:cNvPr>
            <p:cNvCxnSpPr>
              <a:cxnSpLocks/>
            </p:cNvCxnSpPr>
            <p:nvPr/>
          </p:nvCxnSpPr>
          <p:spPr>
            <a:xfrm flipV="1">
              <a:off x="7948824" y="2900363"/>
              <a:ext cx="0" cy="276248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FEED4548-6FEE-F675-9D14-C20245A69DF0}"/>
              </a:ext>
            </a:extLst>
          </p:cNvPr>
          <p:cNvSpPr txBox="1"/>
          <p:nvPr/>
        </p:nvSpPr>
        <p:spPr>
          <a:xfrm>
            <a:off x="4325257" y="1712606"/>
            <a:ext cx="3623564" cy="461665"/>
          </a:xfrm>
          <a:prstGeom prst="rect">
            <a:avLst/>
          </a:prstGeom>
          <a:noFill/>
        </p:spPr>
        <p:txBody>
          <a:bodyPr wrap="square" rtlCol="0">
            <a:spAutoFit/>
          </a:bodyPr>
          <a:lstStyle/>
          <a:p>
            <a:pPr algn="ctr"/>
            <a:r>
              <a:rPr lang="en-US" sz="2400" dirty="0">
                <a:solidFill>
                  <a:schemeClr val="tx1">
                    <a:lumMod val="85000"/>
                    <a:lumOff val="15000"/>
                  </a:schemeClr>
                </a:solidFill>
                <a:latin typeface="Poppins Light" panose="00000400000000000000" pitchFamily="2" charset="0"/>
                <a:ea typeface="Inter ExtraLight" panose="02000503000000020004" pitchFamily="2" charset="0"/>
                <a:cs typeface="Poppins Light" panose="00000400000000000000" pitchFamily="2" charset="0"/>
              </a:rPr>
              <a:t>Info Stealers</a:t>
            </a:r>
          </a:p>
        </p:txBody>
      </p:sp>
      <p:sp>
        <p:nvSpPr>
          <p:cNvPr id="30" name="TextBox 29">
            <a:extLst>
              <a:ext uri="{FF2B5EF4-FFF2-40B4-BE49-F238E27FC236}">
                <a16:creationId xmlns:a16="http://schemas.microsoft.com/office/drawing/2014/main" id="{4B330418-20BA-2570-3528-FF0ED20CE89A}"/>
              </a:ext>
            </a:extLst>
          </p:cNvPr>
          <p:cNvSpPr txBox="1"/>
          <p:nvPr/>
        </p:nvSpPr>
        <p:spPr>
          <a:xfrm>
            <a:off x="4325253" y="2075235"/>
            <a:ext cx="3623560" cy="307777"/>
          </a:xfrm>
          <a:prstGeom prst="rect">
            <a:avLst/>
          </a:prstGeom>
          <a:noFill/>
        </p:spPr>
        <p:txBody>
          <a:bodyPr wrap="square" rtlCol="0">
            <a:spAutoFit/>
          </a:bodyPr>
          <a:lstStyle/>
          <a:p>
            <a:pPr algn="ctr"/>
            <a:r>
              <a:rPr lang="en-US" sz="1400" dirty="0">
                <a:solidFill>
                  <a:schemeClr val="tx1">
                    <a:lumMod val="85000"/>
                    <a:lumOff val="15000"/>
                  </a:schemeClr>
                </a:solidFill>
                <a:latin typeface="DM Sans" pitchFamily="2" charset="0"/>
                <a:ea typeface="Inter Medium" panose="02000503000000020004" pitchFamily="2" charset="0"/>
                <a:cs typeface="Poppins Medium" panose="00000600000000000000" pitchFamily="50" charset="0"/>
              </a:rPr>
              <a:t>(Malware &amp; Dumping)</a:t>
            </a:r>
          </a:p>
        </p:txBody>
      </p:sp>
      <p:pic>
        <p:nvPicPr>
          <p:cNvPr id="31" name="Picture 30">
            <a:extLst>
              <a:ext uri="{FF2B5EF4-FFF2-40B4-BE49-F238E27FC236}">
                <a16:creationId xmlns:a16="http://schemas.microsoft.com/office/drawing/2014/main" id="{5ACED53B-E1D6-A622-5934-2BFC04D5722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50763" y="2787465"/>
            <a:ext cx="1290473" cy="1290473"/>
          </a:xfrm>
          <a:prstGeom prst="rect">
            <a:avLst/>
          </a:prstGeom>
        </p:spPr>
      </p:pic>
      <p:sp>
        <p:nvSpPr>
          <p:cNvPr id="35" name="Rectangle 34">
            <a:extLst>
              <a:ext uri="{FF2B5EF4-FFF2-40B4-BE49-F238E27FC236}">
                <a16:creationId xmlns:a16="http://schemas.microsoft.com/office/drawing/2014/main" id="{9C053A2B-E367-19F8-EB32-CDFCEAE4715C}"/>
              </a:ext>
            </a:extLst>
          </p:cNvPr>
          <p:cNvSpPr/>
          <p:nvPr/>
        </p:nvSpPr>
        <p:spPr>
          <a:xfrm>
            <a:off x="1380595" y="2331962"/>
            <a:ext cx="2222520" cy="290208"/>
          </a:xfrm>
          <a:prstGeom prst="rect">
            <a:avLst/>
          </a:prstGeom>
        </p:spPr>
        <p:txBody>
          <a:bodyPr wrap="square">
            <a:spAutoFit/>
          </a:bodyPr>
          <a:lstStyle/>
          <a:p>
            <a:pPr algn="ctr">
              <a:lnSpc>
                <a:spcPts val="1600"/>
              </a:lnSpc>
            </a:pPr>
            <a:r>
              <a:rPr lang="en-US" sz="1200" dirty="0">
                <a:latin typeface="DM Sans" pitchFamily="2" charset="0"/>
                <a:cs typeface="Segoe UI Light" panose="020B0502040204020203" pitchFamily="34" charset="0"/>
                <a:hlinkClick r:id="rId5"/>
              </a:rPr>
              <a:t>1</a:t>
            </a:r>
            <a:r>
              <a:rPr lang="en-US" sz="1200" dirty="0">
                <a:latin typeface="DM Sans" pitchFamily="2" charset="0"/>
                <a:cs typeface="Segoe UI Light" panose="020B0502040204020203" pitchFamily="34" charset="0"/>
              </a:rPr>
              <a:t> , </a:t>
            </a:r>
            <a:r>
              <a:rPr lang="en-US" sz="1200" dirty="0">
                <a:latin typeface="DM Sans" pitchFamily="2" charset="0"/>
                <a:cs typeface="Segoe UI Light" panose="020B0502040204020203" pitchFamily="34" charset="0"/>
                <a:hlinkClick r:id="rId6"/>
              </a:rPr>
              <a:t>2</a:t>
            </a:r>
            <a:endParaRPr lang="en-US" sz="1200" dirty="0">
              <a:latin typeface="DM Sans" pitchFamily="2" charset="0"/>
              <a:cs typeface="Segoe UI Light" panose="020B0502040204020203" pitchFamily="34" charset="0"/>
            </a:endParaRPr>
          </a:p>
        </p:txBody>
      </p:sp>
      <p:sp>
        <p:nvSpPr>
          <p:cNvPr id="36" name="Rectangle 35">
            <a:extLst>
              <a:ext uri="{FF2B5EF4-FFF2-40B4-BE49-F238E27FC236}">
                <a16:creationId xmlns:a16="http://schemas.microsoft.com/office/drawing/2014/main" id="{F6D3E9B5-ADE3-4F2A-9430-ED6B9DFB980D}"/>
              </a:ext>
            </a:extLst>
          </p:cNvPr>
          <p:cNvSpPr/>
          <p:nvPr/>
        </p:nvSpPr>
        <p:spPr>
          <a:xfrm>
            <a:off x="4325242" y="2384413"/>
            <a:ext cx="3623564" cy="290208"/>
          </a:xfrm>
          <a:prstGeom prst="rect">
            <a:avLst/>
          </a:prstGeom>
        </p:spPr>
        <p:txBody>
          <a:bodyPr wrap="square">
            <a:spAutoFit/>
          </a:bodyPr>
          <a:lstStyle/>
          <a:p>
            <a:pPr algn="ctr">
              <a:lnSpc>
                <a:spcPts val="1600"/>
              </a:lnSpc>
            </a:pPr>
            <a:r>
              <a:rPr lang="en-US" sz="1200" dirty="0">
                <a:latin typeface="DM Sans" pitchFamily="2" charset="0"/>
                <a:cs typeface="Segoe UI Light" panose="020B0502040204020203" pitchFamily="34" charset="0"/>
                <a:hlinkClick r:id="rId7"/>
              </a:rPr>
              <a:t>1</a:t>
            </a:r>
            <a:r>
              <a:rPr lang="en-US" sz="1200" dirty="0">
                <a:latin typeface="DM Sans" pitchFamily="2" charset="0"/>
                <a:cs typeface="Segoe UI Light" panose="020B0502040204020203" pitchFamily="34" charset="0"/>
              </a:rPr>
              <a:t>, </a:t>
            </a:r>
            <a:r>
              <a:rPr lang="en-US" sz="1200" dirty="0">
                <a:latin typeface="DM Sans" pitchFamily="2" charset="0"/>
                <a:cs typeface="Segoe UI Light" panose="020B0502040204020203" pitchFamily="34" charset="0"/>
                <a:hlinkClick r:id="rId8"/>
              </a:rPr>
              <a:t>2</a:t>
            </a:r>
            <a:r>
              <a:rPr lang="en-US" sz="1200" dirty="0">
                <a:latin typeface="DM Sans" pitchFamily="2" charset="0"/>
                <a:cs typeface="Segoe UI Light" panose="020B0502040204020203" pitchFamily="34" charset="0"/>
              </a:rPr>
              <a:t>, </a:t>
            </a:r>
            <a:r>
              <a:rPr lang="en-US" sz="1200" dirty="0">
                <a:latin typeface="DM Sans" pitchFamily="2" charset="0"/>
                <a:cs typeface="Segoe UI Light" panose="020B0502040204020203" pitchFamily="34" charset="0"/>
                <a:hlinkClick r:id="rId9"/>
              </a:rPr>
              <a:t>3</a:t>
            </a:r>
            <a:r>
              <a:rPr lang="en-US" sz="1200" dirty="0">
                <a:latin typeface="DM Sans" pitchFamily="2" charset="0"/>
                <a:cs typeface="Segoe UI Light" panose="020B0502040204020203" pitchFamily="34" charset="0"/>
              </a:rPr>
              <a:t>, </a:t>
            </a:r>
            <a:r>
              <a:rPr lang="en-US" sz="1200" dirty="0">
                <a:latin typeface="DM Sans" pitchFamily="2" charset="0"/>
                <a:cs typeface="Segoe UI Light" panose="020B0502040204020203" pitchFamily="34" charset="0"/>
                <a:hlinkClick r:id="rId10"/>
              </a:rPr>
              <a:t>4</a:t>
            </a:r>
            <a:r>
              <a:rPr lang="en-US" sz="1200" dirty="0">
                <a:latin typeface="DM Sans" pitchFamily="2" charset="0"/>
                <a:cs typeface="Segoe UI Light" panose="020B0502040204020203" pitchFamily="34" charset="0"/>
              </a:rPr>
              <a:t>, </a:t>
            </a:r>
            <a:r>
              <a:rPr lang="en-US" sz="1200" dirty="0">
                <a:latin typeface="DM Sans" pitchFamily="2" charset="0"/>
                <a:cs typeface="Segoe UI Light" panose="020B0502040204020203" pitchFamily="34" charset="0"/>
                <a:hlinkClick r:id="rId11"/>
              </a:rPr>
              <a:t>5</a:t>
            </a:r>
            <a:r>
              <a:rPr lang="en-US" sz="1200" dirty="0">
                <a:latin typeface="DM Sans" pitchFamily="2" charset="0"/>
                <a:cs typeface="Segoe UI Light" panose="020B0502040204020203" pitchFamily="34" charset="0"/>
              </a:rPr>
              <a:t> </a:t>
            </a:r>
          </a:p>
        </p:txBody>
      </p:sp>
      <p:sp>
        <p:nvSpPr>
          <p:cNvPr id="37" name="TextBox 36">
            <a:extLst>
              <a:ext uri="{FF2B5EF4-FFF2-40B4-BE49-F238E27FC236}">
                <a16:creationId xmlns:a16="http://schemas.microsoft.com/office/drawing/2014/main" id="{F8AE4A08-FC44-0F70-B805-3259E8CF5935}"/>
              </a:ext>
            </a:extLst>
          </p:cNvPr>
          <p:cNvSpPr txBox="1"/>
          <p:nvPr/>
        </p:nvSpPr>
        <p:spPr>
          <a:xfrm>
            <a:off x="1402215" y="4445740"/>
            <a:ext cx="2222515" cy="954107"/>
          </a:xfrm>
          <a:prstGeom prst="rect">
            <a:avLst/>
          </a:prstGeom>
          <a:noFill/>
        </p:spPr>
        <p:txBody>
          <a:bodyPr wrap="square" rtlCol="0">
            <a:spAutoFit/>
          </a:bodyPr>
          <a:lstStyle/>
          <a:p>
            <a:pPr algn="ctr"/>
            <a:r>
              <a:rPr lang="en-US" sz="1400" dirty="0">
                <a:solidFill>
                  <a:schemeClr val="tx1">
                    <a:lumMod val="85000"/>
                    <a:lumOff val="15000"/>
                  </a:schemeClr>
                </a:solidFill>
                <a:latin typeface="DM Sans" pitchFamily="2" charset="0"/>
                <a:ea typeface="Inter Medium" panose="02000503000000020004" pitchFamily="2" charset="0"/>
                <a:cs typeface="Poppins Medium" panose="00000600000000000000" pitchFamily="50" charset="0"/>
              </a:rPr>
              <a:t>Strong Passwords</a:t>
            </a:r>
          </a:p>
          <a:p>
            <a:pPr algn="ctr"/>
            <a:r>
              <a:rPr lang="en-US" sz="1400" dirty="0">
                <a:solidFill>
                  <a:schemeClr val="tx1">
                    <a:lumMod val="85000"/>
                    <a:lumOff val="15000"/>
                  </a:schemeClr>
                </a:solidFill>
                <a:latin typeface="DM Sans" pitchFamily="2" charset="0"/>
                <a:ea typeface="Inter Medium" panose="02000503000000020004" pitchFamily="2" charset="0"/>
                <a:cs typeface="Poppins Medium" panose="00000600000000000000" pitchFamily="50" charset="0"/>
              </a:rPr>
              <a:t>Banned Password Lists</a:t>
            </a:r>
          </a:p>
          <a:p>
            <a:pPr algn="ctr"/>
            <a:r>
              <a:rPr lang="en-US" sz="1400" dirty="0">
                <a:solidFill>
                  <a:schemeClr val="tx1">
                    <a:lumMod val="85000"/>
                    <a:lumOff val="15000"/>
                  </a:schemeClr>
                </a:solidFill>
                <a:latin typeface="DM Sans" pitchFamily="2" charset="0"/>
                <a:ea typeface="Inter Medium" panose="02000503000000020004" pitchFamily="2" charset="0"/>
                <a:cs typeface="Poppins Medium" panose="00000600000000000000" pitchFamily="50" charset="0"/>
              </a:rPr>
              <a:t>No Password Reuse</a:t>
            </a:r>
          </a:p>
          <a:p>
            <a:pPr algn="ctr"/>
            <a:r>
              <a:rPr lang="en-US" sz="1400" dirty="0">
                <a:solidFill>
                  <a:schemeClr val="tx1">
                    <a:lumMod val="85000"/>
                    <a:lumOff val="15000"/>
                  </a:schemeClr>
                </a:solidFill>
                <a:latin typeface="DM Sans" pitchFamily="2" charset="0"/>
                <a:ea typeface="Inter Medium" panose="02000503000000020004" pitchFamily="2" charset="0"/>
                <a:cs typeface="Poppins Medium" panose="00000600000000000000" pitchFamily="50" charset="0"/>
                <a:hlinkClick r:id="rId12"/>
              </a:rPr>
              <a:t>Breach Feed Monitoring</a:t>
            </a:r>
            <a:endParaRPr lang="en-US" sz="1400" dirty="0">
              <a:solidFill>
                <a:schemeClr val="tx1">
                  <a:lumMod val="85000"/>
                  <a:lumOff val="15000"/>
                </a:schemeClr>
              </a:solidFill>
              <a:latin typeface="DM Sans" pitchFamily="2" charset="0"/>
              <a:ea typeface="Inter Medium" panose="02000503000000020004" pitchFamily="2" charset="0"/>
              <a:cs typeface="Poppins Medium" panose="00000600000000000000" pitchFamily="50" charset="0"/>
            </a:endParaRPr>
          </a:p>
        </p:txBody>
      </p:sp>
      <p:sp>
        <p:nvSpPr>
          <p:cNvPr id="38" name="TextBox 37">
            <a:extLst>
              <a:ext uri="{FF2B5EF4-FFF2-40B4-BE49-F238E27FC236}">
                <a16:creationId xmlns:a16="http://schemas.microsoft.com/office/drawing/2014/main" id="{4D1455C3-8CF2-E4E4-0035-316E918A0C43}"/>
              </a:ext>
            </a:extLst>
          </p:cNvPr>
          <p:cNvSpPr txBox="1"/>
          <p:nvPr/>
        </p:nvSpPr>
        <p:spPr>
          <a:xfrm>
            <a:off x="4945272" y="4317578"/>
            <a:ext cx="2301453" cy="1169551"/>
          </a:xfrm>
          <a:prstGeom prst="rect">
            <a:avLst/>
          </a:prstGeom>
          <a:noFill/>
        </p:spPr>
        <p:txBody>
          <a:bodyPr wrap="square" rtlCol="0">
            <a:spAutoFit/>
          </a:bodyPr>
          <a:lstStyle/>
          <a:p>
            <a:pPr algn="ctr"/>
            <a:r>
              <a:rPr lang="en-US" sz="1400" dirty="0">
                <a:solidFill>
                  <a:schemeClr val="tx1">
                    <a:lumMod val="85000"/>
                    <a:lumOff val="15000"/>
                  </a:schemeClr>
                </a:solidFill>
                <a:latin typeface="DM Sans" pitchFamily="2" charset="0"/>
                <a:ea typeface="Inter Medium" panose="02000503000000020004" pitchFamily="2" charset="0"/>
                <a:cs typeface="Poppins Medium" panose="00000600000000000000" pitchFamily="50" charset="0"/>
              </a:rPr>
              <a:t>AV/EDR</a:t>
            </a:r>
          </a:p>
          <a:p>
            <a:pPr algn="ctr"/>
            <a:r>
              <a:rPr lang="en-US" sz="1400" dirty="0">
                <a:solidFill>
                  <a:schemeClr val="tx1">
                    <a:lumMod val="85000"/>
                    <a:lumOff val="15000"/>
                  </a:schemeClr>
                </a:solidFill>
                <a:latin typeface="DM Sans" pitchFamily="2" charset="0"/>
                <a:ea typeface="Inter Medium" panose="02000503000000020004" pitchFamily="2" charset="0"/>
                <a:cs typeface="Poppins Medium" panose="00000600000000000000" pitchFamily="50" charset="0"/>
              </a:rPr>
              <a:t>No Personal Devices</a:t>
            </a:r>
          </a:p>
          <a:p>
            <a:pPr algn="ctr"/>
            <a:r>
              <a:rPr lang="en-US" sz="1400" dirty="0">
                <a:solidFill>
                  <a:schemeClr val="tx1">
                    <a:lumMod val="85000"/>
                    <a:lumOff val="15000"/>
                  </a:schemeClr>
                </a:solidFill>
                <a:latin typeface="DM Sans" pitchFamily="2" charset="0"/>
                <a:ea typeface="Inter Medium" panose="02000503000000020004" pitchFamily="2" charset="0"/>
                <a:cs typeface="Poppins Medium" panose="00000600000000000000" pitchFamily="50" charset="0"/>
              </a:rPr>
              <a:t>Limit Chrome Extensions</a:t>
            </a:r>
          </a:p>
          <a:p>
            <a:pPr algn="ctr"/>
            <a:r>
              <a:rPr lang="en-US" sz="1400" dirty="0">
                <a:solidFill>
                  <a:schemeClr val="tx1">
                    <a:lumMod val="85000"/>
                    <a:lumOff val="15000"/>
                  </a:schemeClr>
                </a:solidFill>
                <a:latin typeface="DM Sans" pitchFamily="2" charset="0"/>
                <a:ea typeface="Inter Medium" panose="02000503000000020004" pitchFamily="2" charset="0"/>
                <a:cs typeface="Poppins Medium" panose="00000600000000000000" pitchFamily="50" charset="0"/>
              </a:rPr>
              <a:t>Application Whitelisting</a:t>
            </a:r>
          </a:p>
          <a:p>
            <a:pPr algn="ctr"/>
            <a:r>
              <a:rPr lang="en-US" sz="1400" dirty="0">
                <a:solidFill>
                  <a:schemeClr val="tx1">
                    <a:lumMod val="85000"/>
                    <a:lumOff val="15000"/>
                  </a:schemeClr>
                </a:solidFill>
                <a:latin typeface="DM Sans" pitchFamily="2" charset="0"/>
                <a:ea typeface="Inter Medium" panose="02000503000000020004" pitchFamily="2" charset="0"/>
                <a:cs typeface="Poppins Medium" panose="00000600000000000000" pitchFamily="50" charset="0"/>
                <a:hlinkClick r:id="rId12"/>
              </a:rPr>
              <a:t>Breach Feed Monitoring</a:t>
            </a:r>
            <a:endParaRPr lang="en-US" sz="1400" dirty="0">
              <a:solidFill>
                <a:schemeClr val="tx1">
                  <a:lumMod val="85000"/>
                  <a:lumOff val="15000"/>
                </a:schemeClr>
              </a:solidFill>
              <a:latin typeface="DM Sans" pitchFamily="2" charset="0"/>
              <a:ea typeface="Inter Medium" panose="02000503000000020004" pitchFamily="2" charset="0"/>
              <a:cs typeface="Poppins Medium" panose="00000600000000000000" pitchFamily="50" charset="0"/>
            </a:endParaRPr>
          </a:p>
        </p:txBody>
      </p:sp>
      <p:grpSp>
        <p:nvGrpSpPr>
          <p:cNvPr id="44" name="Group 43">
            <a:extLst>
              <a:ext uri="{FF2B5EF4-FFF2-40B4-BE49-F238E27FC236}">
                <a16:creationId xmlns:a16="http://schemas.microsoft.com/office/drawing/2014/main" id="{841AF293-5628-C514-5D58-990B252647A5}"/>
              </a:ext>
            </a:extLst>
          </p:cNvPr>
          <p:cNvGrpSpPr/>
          <p:nvPr/>
        </p:nvGrpSpPr>
        <p:grpSpPr>
          <a:xfrm>
            <a:off x="628650" y="5836801"/>
            <a:ext cx="7328794" cy="437112"/>
            <a:chOff x="628650" y="5836801"/>
            <a:chExt cx="7328794" cy="437112"/>
          </a:xfrm>
        </p:grpSpPr>
        <p:sp>
          <p:nvSpPr>
            <p:cNvPr id="21" name="Rectangle 20">
              <a:extLst>
                <a:ext uri="{FF2B5EF4-FFF2-40B4-BE49-F238E27FC236}">
                  <a16:creationId xmlns:a16="http://schemas.microsoft.com/office/drawing/2014/main" id="{2B348927-9EF8-62C5-AA02-004405AE1938}"/>
                </a:ext>
              </a:extLst>
            </p:cNvPr>
            <p:cNvSpPr/>
            <p:nvPr/>
          </p:nvSpPr>
          <p:spPr>
            <a:xfrm>
              <a:off x="814396" y="5836801"/>
              <a:ext cx="7143048" cy="437112"/>
            </a:xfrm>
            <a:prstGeom prst="rect">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TextBox 38">
              <a:extLst>
                <a:ext uri="{FF2B5EF4-FFF2-40B4-BE49-F238E27FC236}">
                  <a16:creationId xmlns:a16="http://schemas.microsoft.com/office/drawing/2014/main" id="{AA9AA176-9E7B-C03D-6AEA-BE7F435E407B}"/>
                </a:ext>
              </a:extLst>
            </p:cNvPr>
            <p:cNvSpPr txBox="1"/>
            <p:nvPr/>
          </p:nvSpPr>
          <p:spPr>
            <a:xfrm>
              <a:off x="628650" y="5851879"/>
              <a:ext cx="7320149" cy="369332"/>
            </a:xfrm>
            <a:prstGeom prst="rect">
              <a:avLst/>
            </a:prstGeom>
            <a:noFill/>
          </p:spPr>
          <p:txBody>
            <a:bodyPr wrap="square" rtlCol="0">
              <a:spAutoFit/>
            </a:bodyPr>
            <a:lstStyle/>
            <a:p>
              <a:pPr algn="ctr"/>
              <a:r>
                <a:rPr lang="en-US" dirty="0">
                  <a:solidFill>
                    <a:schemeClr val="bg1"/>
                  </a:solidFill>
                  <a:latin typeface="Poppins Light" panose="00000400000000000000" pitchFamily="2" charset="0"/>
                  <a:ea typeface="Inter ExtraLight" panose="02000503000000020004" pitchFamily="2" charset="0"/>
                  <a:cs typeface="Poppins Light" panose="00000400000000000000" pitchFamily="2" charset="0"/>
                </a:rPr>
                <a:t>Good MFA </a:t>
              </a:r>
              <a:r>
                <a:rPr lang="en-US" baseline="-25000" dirty="0">
                  <a:solidFill>
                    <a:schemeClr val="bg1"/>
                  </a:solidFill>
                  <a:latin typeface="Poppins Light" panose="00000400000000000000" pitchFamily="2" charset="0"/>
                  <a:ea typeface="Inter ExtraLight" panose="02000503000000020004" pitchFamily="2" charset="0"/>
                  <a:cs typeface="Poppins Light" panose="00000400000000000000" pitchFamily="2" charset="0"/>
                  <a:hlinkClick r:id="rId13"/>
                </a:rPr>
                <a:t>1</a:t>
              </a:r>
              <a:endParaRPr lang="en-US" baseline="-25000" dirty="0">
                <a:solidFill>
                  <a:schemeClr val="bg1"/>
                </a:solidFill>
                <a:latin typeface="Poppins Light" panose="00000400000000000000" pitchFamily="2" charset="0"/>
                <a:ea typeface="Inter ExtraLight" panose="02000503000000020004" pitchFamily="2" charset="0"/>
                <a:cs typeface="Poppins Light" panose="00000400000000000000" pitchFamily="2" charset="0"/>
              </a:endParaRPr>
            </a:p>
          </p:txBody>
        </p:sp>
      </p:grpSp>
      <p:sp>
        <p:nvSpPr>
          <p:cNvPr id="40" name="TextBox 39">
            <a:extLst>
              <a:ext uri="{FF2B5EF4-FFF2-40B4-BE49-F238E27FC236}">
                <a16:creationId xmlns:a16="http://schemas.microsoft.com/office/drawing/2014/main" id="{00E4376B-85B1-92DE-C993-918AA8B5D3FE}"/>
              </a:ext>
            </a:extLst>
          </p:cNvPr>
          <p:cNvSpPr txBox="1"/>
          <p:nvPr/>
        </p:nvSpPr>
        <p:spPr>
          <a:xfrm>
            <a:off x="7957444" y="1711205"/>
            <a:ext cx="3614936" cy="461665"/>
          </a:xfrm>
          <a:prstGeom prst="rect">
            <a:avLst/>
          </a:prstGeom>
          <a:noFill/>
        </p:spPr>
        <p:txBody>
          <a:bodyPr wrap="square" rtlCol="0">
            <a:spAutoFit/>
          </a:bodyPr>
          <a:lstStyle/>
          <a:p>
            <a:pPr algn="ctr"/>
            <a:r>
              <a:rPr lang="en-US" sz="2400" dirty="0" err="1">
                <a:solidFill>
                  <a:schemeClr val="tx1">
                    <a:lumMod val="85000"/>
                    <a:lumOff val="15000"/>
                  </a:schemeClr>
                </a:solidFill>
                <a:latin typeface="Poppins Light" panose="00000400000000000000" pitchFamily="2" charset="0"/>
                <a:ea typeface="Inter ExtraLight" panose="02000503000000020004" pitchFamily="2" charset="0"/>
                <a:cs typeface="Poppins Light" panose="00000400000000000000" pitchFamily="2" charset="0"/>
              </a:rPr>
              <a:t>AiTM</a:t>
            </a:r>
            <a:r>
              <a:rPr lang="en-US" sz="2400" dirty="0">
                <a:solidFill>
                  <a:schemeClr val="tx1">
                    <a:lumMod val="85000"/>
                    <a:lumOff val="15000"/>
                  </a:schemeClr>
                </a:solidFill>
                <a:latin typeface="Poppins Light" panose="00000400000000000000" pitchFamily="2" charset="0"/>
                <a:ea typeface="Inter ExtraLight" panose="02000503000000020004" pitchFamily="2" charset="0"/>
                <a:cs typeface="Poppins Light" panose="00000400000000000000" pitchFamily="2" charset="0"/>
              </a:rPr>
              <a:t> / Evil Proxy</a:t>
            </a:r>
          </a:p>
        </p:txBody>
      </p:sp>
      <p:sp>
        <p:nvSpPr>
          <p:cNvPr id="41" name="TextBox 40">
            <a:extLst>
              <a:ext uri="{FF2B5EF4-FFF2-40B4-BE49-F238E27FC236}">
                <a16:creationId xmlns:a16="http://schemas.microsoft.com/office/drawing/2014/main" id="{769769E1-7BAD-BFD6-0B9C-F3D2CBD4D353}"/>
              </a:ext>
            </a:extLst>
          </p:cNvPr>
          <p:cNvSpPr txBox="1"/>
          <p:nvPr/>
        </p:nvSpPr>
        <p:spPr>
          <a:xfrm>
            <a:off x="8023670" y="2070147"/>
            <a:ext cx="3623560" cy="307777"/>
          </a:xfrm>
          <a:prstGeom prst="rect">
            <a:avLst/>
          </a:prstGeom>
          <a:noFill/>
        </p:spPr>
        <p:txBody>
          <a:bodyPr wrap="square" rtlCol="0">
            <a:spAutoFit/>
          </a:bodyPr>
          <a:lstStyle/>
          <a:p>
            <a:pPr algn="ctr"/>
            <a:r>
              <a:rPr lang="en-US" sz="1400" dirty="0">
                <a:solidFill>
                  <a:schemeClr val="tx1">
                    <a:lumMod val="85000"/>
                    <a:lumOff val="15000"/>
                  </a:schemeClr>
                </a:solidFill>
                <a:latin typeface="DM Sans" pitchFamily="2" charset="0"/>
                <a:ea typeface="Inter Medium" panose="02000503000000020004" pitchFamily="2" charset="0"/>
                <a:cs typeface="Poppins Medium" panose="00000600000000000000" pitchFamily="50" charset="0"/>
              </a:rPr>
              <a:t>(Session/Token Hijacking)</a:t>
            </a:r>
          </a:p>
        </p:txBody>
      </p:sp>
      <p:pic>
        <p:nvPicPr>
          <p:cNvPr id="42" name="Picture 41">
            <a:extLst>
              <a:ext uri="{FF2B5EF4-FFF2-40B4-BE49-F238E27FC236}">
                <a16:creationId xmlns:a16="http://schemas.microsoft.com/office/drawing/2014/main" id="{7580008A-AC08-406C-8008-C6A64631BDF2}"/>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9190226" y="2787465"/>
            <a:ext cx="1290473" cy="1290473"/>
          </a:xfrm>
          <a:prstGeom prst="rect">
            <a:avLst/>
          </a:prstGeom>
        </p:spPr>
      </p:pic>
      <p:sp>
        <p:nvSpPr>
          <p:cNvPr id="43" name="Rectangle 42">
            <a:extLst>
              <a:ext uri="{FF2B5EF4-FFF2-40B4-BE49-F238E27FC236}">
                <a16:creationId xmlns:a16="http://schemas.microsoft.com/office/drawing/2014/main" id="{C6DCA7F8-131E-6BAF-700E-C2BA095752CB}"/>
              </a:ext>
            </a:extLst>
          </p:cNvPr>
          <p:cNvSpPr/>
          <p:nvPr/>
        </p:nvSpPr>
        <p:spPr>
          <a:xfrm>
            <a:off x="2574138" y="6307729"/>
            <a:ext cx="3623564" cy="290208"/>
          </a:xfrm>
          <a:prstGeom prst="rect">
            <a:avLst/>
          </a:prstGeom>
        </p:spPr>
        <p:txBody>
          <a:bodyPr wrap="square">
            <a:spAutoFit/>
          </a:bodyPr>
          <a:lstStyle/>
          <a:p>
            <a:pPr algn="ctr">
              <a:lnSpc>
                <a:spcPts val="1600"/>
              </a:lnSpc>
            </a:pPr>
            <a:r>
              <a:rPr lang="en-US" sz="1200" dirty="0">
                <a:latin typeface="DM Sans" pitchFamily="2" charset="0"/>
                <a:cs typeface="Segoe UI Light" panose="020B0502040204020203" pitchFamily="34" charset="0"/>
                <a:hlinkClick r:id="rId15"/>
              </a:rPr>
              <a:t>Bonus: Locking Down Chrome Extensions</a:t>
            </a:r>
            <a:endParaRPr lang="en-US" sz="1200" dirty="0">
              <a:latin typeface="DM Sans" pitchFamily="2" charset="0"/>
              <a:cs typeface="Segoe UI Light" panose="020B0502040204020203" pitchFamily="34" charset="0"/>
            </a:endParaRPr>
          </a:p>
        </p:txBody>
      </p:sp>
    </p:spTree>
    <p:extLst>
      <p:ext uri="{BB962C8B-B14F-4D97-AF65-F5344CB8AC3E}">
        <p14:creationId xmlns:p14="http://schemas.microsoft.com/office/powerpoint/2010/main" val="237786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BE4E5-7BE4-BA4D-0551-3A97DE0394DD}"/>
            </a:ext>
          </a:extLst>
        </p:cNvPr>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538F45DC-6F9B-2624-D34B-2C00E9588A1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5317" b="5317"/>
          <a:stretch/>
        </p:blipFill>
        <p:spPr/>
      </p:pic>
      <p:cxnSp>
        <p:nvCxnSpPr>
          <p:cNvPr id="11" name="Straight Connector 10">
            <a:extLst>
              <a:ext uri="{FF2B5EF4-FFF2-40B4-BE49-F238E27FC236}">
                <a16:creationId xmlns:a16="http://schemas.microsoft.com/office/drawing/2014/main" id="{83FBF321-7E6B-3CC7-EFCF-D804DD82F969}"/>
              </a:ext>
            </a:extLst>
          </p:cNvPr>
          <p:cNvCxnSpPr>
            <a:cxnSpLocks/>
          </p:cNvCxnSpPr>
          <p:nvPr/>
        </p:nvCxnSpPr>
        <p:spPr>
          <a:xfrm>
            <a:off x="3886200" y="1583964"/>
            <a:ext cx="1638300" cy="0"/>
          </a:xfrm>
          <a:prstGeom prst="line">
            <a:avLst/>
          </a:prstGeom>
          <a:ln w="317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3A027BE-3D33-D8F4-A284-5DD877861D9E}"/>
              </a:ext>
            </a:extLst>
          </p:cNvPr>
          <p:cNvSpPr txBox="1"/>
          <p:nvPr/>
        </p:nvSpPr>
        <p:spPr>
          <a:xfrm>
            <a:off x="6096000" y="1329199"/>
            <a:ext cx="3839570" cy="573234"/>
          </a:xfrm>
          <a:prstGeom prst="rect">
            <a:avLst/>
          </a:prstGeom>
          <a:noFill/>
        </p:spPr>
        <p:txBody>
          <a:bodyPr wrap="square" numCol="1" spcCol="0" rtlCol="0" anchor="ctr">
            <a:spAutoFit/>
          </a:bodyPr>
          <a:lstStyle/>
          <a:p>
            <a:pPr>
              <a:lnSpc>
                <a:spcPts val="3600"/>
              </a:lnSpc>
            </a:pPr>
            <a:r>
              <a:rPr lang="en-US" sz="3500" kern="0" dirty="0">
                <a:solidFill>
                  <a:schemeClr val="tx1">
                    <a:lumMod val="75000"/>
                    <a:lumOff val="25000"/>
                  </a:schemeClr>
                </a:solidFill>
                <a:latin typeface="Poppins SemiBold" panose="00000700000000000000" pitchFamily="2" charset="0"/>
                <a:ea typeface="Montserrat Hairline" charset="0"/>
                <a:cs typeface="Poppins SemiBold" panose="00000700000000000000" pitchFamily="2" charset="0"/>
              </a:rPr>
              <a:t>Quick Side Rant</a:t>
            </a:r>
          </a:p>
        </p:txBody>
      </p:sp>
      <p:sp>
        <p:nvSpPr>
          <p:cNvPr id="2" name="TextBox 1">
            <a:extLst>
              <a:ext uri="{FF2B5EF4-FFF2-40B4-BE49-F238E27FC236}">
                <a16:creationId xmlns:a16="http://schemas.microsoft.com/office/drawing/2014/main" id="{96912152-83B6-B3CF-8F4C-CDD99B61241B}"/>
              </a:ext>
            </a:extLst>
          </p:cNvPr>
          <p:cNvSpPr txBox="1"/>
          <p:nvPr/>
        </p:nvSpPr>
        <p:spPr>
          <a:xfrm>
            <a:off x="6474277" y="2262106"/>
            <a:ext cx="4324896" cy="3693319"/>
          </a:xfrm>
          <a:prstGeom prst="rect">
            <a:avLst/>
          </a:prstGeom>
          <a:noFill/>
        </p:spPr>
        <p:txBody>
          <a:bodyPr wrap="square" lIns="0" tIns="0" rIns="0" bIns="0" rtlCol="0">
            <a:spAutoFit/>
          </a:bodyPr>
          <a:lstStyle/>
          <a:p>
            <a:pPr>
              <a:lnSpc>
                <a:spcPts val="4800"/>
              </a:lnSpc>
            </a:pPr>
            <a:r>
              <a:rPr lang="en-US" sz="4000" dirty="0">
                <a:solidFill>
                  <a:schemeClr val="tx1">
                    <a:lumMod val="85000"/>
                    <a:lumOff val="15000"/>
                  </a:schemeClr>
                </a:solidFill>
                <a:latin typeface="Poppins Medium" panose="00000600000000000000" pitchFamily="2" charset="0"/>
                <a:cs typeface="Poppins Medium" panose="00000600000000000000" pitchFamily="2" charset="0"/>
              </a:rPr>
              <a:t>Phishing awareness training and testing is not a security </a:t>
            </a:r>
          </a:p>
          <a:p>
            <a:pPr>
              <a:lnSpc>
                <a:spcPts val="4800"/>
              </a:lnSpc>
            </a:pPr>
            <a:r>
              <a:rPr lang="en-US" sz="4000" dirty="0">
                <a:solidFill>
                  <a:schemeClr val="tx1">
                    <a:lumMod val="85000"/>
                    <a:lumOff val="15000"/>
                  </a:schemeClr>
                </a:solidFill>
                <a:latin typeface="Poppins Medium" panose="00000600000000000000" pitchFamily="2" charset="0"/>
                <a:cs typeface="Poppins Medium" panose="00000600000000000000" pitchFamily="2" charset="0"/>
              </a:rPr>
              <a:t>control</a:t>
            </a:r>
          </a:p>
        </p:txBody>
      </p:sp>
      <p:sp>
        <p:nvSpPr>
          <p:cNvPr id="3" name="Freeform 5">
            <a:extLst>
              <a:ext uri="{FF2B5EF4-FFF2-40B4-BE49-F238E27FC236}">
                <a16:creationId xmlns:a16="http://schemas.microsoft.com/office/drawing/2014/main" id="{95B82245-6DC8-D369-EF0D-A3ED55FECC21}"/>
              </a:ext>
            </a:extLst>
          </p:cNvPr>
          <p:cNvSpPr>
            <a:spLocks noEditPoints="1"/>
          </p:cNvSpPr>
          <p:nvPr/>
        </p:nvSpPr>
        <p:spPr bwMode="auto">
          <a:xfrm>
            <a:off x="8636725" y="5528801"/>
            <a:ext cx="472347" cy="417905"/>
          </a:xfrm>
          <a:custGeom>
            <a:avLst/>
            <a:gdLst>
              <a:gd name="T0" fmla="*/ 805 w 2962"/>
              <a:gd name="T1" fmla="*/ 1288 h 2621"/>
              <a:gd name="T2" fmla="*/ 635 w 2962"/>
              <a:gd name="T3" fmla="*/ 1136 h 2621"/>
              <a:gd name="T4" fmla="*/ 456 w 2962"/>
              <a:gd name="T5" fmla="*/ 1136 h 2621"/>
              <a:gd name="T6" fmla="*/ 139 w 2962"/>
              <a:gd name="T7" fmla="*/ 969 h 2621"/>
              <a:gd name="T8" fmla="*/ 0 w 2962"/>
              <a:gd name="T9" fmla="*/ 595 h 2621"/>
              <a:gd name="T10" fmla="*/ 179 w 2962"/>
              <a:gd name="T11" fmla="*/ 171 h 2621"/>
              <a:gd name="T12" fmla="*/ 626 w 2962"/>
              <a:gd name="T13" fmla="*/ 0 h 2621"/>
              <a:gd name="T14" fmla="*/ 1132 w 2962"/>
              <a:gd name="T15" fmla="*/ 246 h 2621"/>
              <a:gd name="T16" fmla="*/ 1333 w 2962"/>
              <a:gd name="T17" fmla="*/ 876 h 2621"/>
              <a:gd name="T18" fmla="*/ 778 w 2962"/>
              <a:gd name="T19" fmla="*/ 2344 h 2621"/>
              <a:gd name="T20" fmla="*/ 420 w 2962"/>
              <a:gd name="T21" fmla="*/ 2621 h 2621"/>
              <a:gd name="T22" fmla="*/ 241 w 2962"/>
              <a:gd name="T23" fmla="*/ 2442 h 2621"/>
              <a:gd name="T24" fmla="*/ 340 w 2962"/>
              <a:gd name="T25" fmla="*/ 2245 h 2621"/>
              <a:gd name="T26" fmla="*/ 662 w 2962"/>
              <a:gd name="T27" fmla="*/ 1726 h 2621"/>
              <a:gd name="T28" fmla="*/ 805 w 2962"/>
              <a:gd name="T29" fmla="*/ 1288 h 2621"/>
              <a:gd name="T30" fmla="*/ 2425 w 2962"/>
              <a:gd name="T31" fmla="*/ 1288 h 2621"/>
              <a:gd name="T32" fmla="*/ 2264 w 2962"/>
              <a:gd name="T33" fmla="*/ 1136 h 2621"/>
              <a:gd name="T34" fmla="*/ 2085 w 2962"/>
              <a:gd name="T35" fmla="*/ 1136 h 2621"/>
              <a:gd name="T36" fmla="*/ 1758 w 2962"/>
              <a:gd name="T37" fmla="*/ 969 h 2621"/>
              <a:gd name="T38" fmla="*/ 1619 w 2962"/>
              <a:gd name="T39" fmla="*/ 595 h 2621"/>
              <a:gd name="T40" fmla="*/ 1798 w 2962"/>
              <a:gd name="T41" fmla="*/ 171 h 2621"/>
              <a:gd name="T42" fmla="*/ 2246 w 2962"/>
              <a:gd name="T43" fmla="*/ 0 h 2621"/>
              <a:gd name="T44" fmla="*/ 2760 w 2962"/>
              <a:gd name="T45" fmla="*/ 246 h 2621"/>
              <a:gd name="T46" fmla="*/ 2962 w 2962"/>
              <a:gd name="T47" fmla="*/ 876 h 2621"/>
              <a:gd name="T48" fmla="*/ 2398 w 2962"/>
              <a:gd name="T49" fmla="*/ 2344 h 2621"/>
              <a:gd name="T50" fmla="*/ 2040 w 2962"/>
              <a:gd name="T51" fmla="*/ 2621 h 2621"/>
              <a:gd name="T52" fmla="*/ 1870 w 2962"/>
              <a:gd name="T53" fmla="*/ 2442 h 2621"/>
              <a:gd name="T54" fmla="*/ 1968 w 2962"/>
              <a:gd name="T55" fmla="*/ 2245 h 2621"/>
              <a:gd name="T56" fmla="*/ 2282 w 2962"/>
              <a:gd name="T57" fmla="*/ 1726 h 2621"/>
              <a:gd name="T58" fmla="*/ 2425 w 2962"/>
              <a:gd name="T59" fmla="*/ 1288 h 2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62" h="2621">
                <a:moveTo>
                  <a:pt x="805" y="1288"/>
                </a:moveTo>
                <a:cubicBezTo>
                  <a:pt x="805" y="1193"/>
                  <a:pt x="748" y="1142"/>
                  <a:pt x="635" y="1136"/>
                </a:cubicBezTo>
                <a:cubicBezTo>
                  <a:pt x="456" y="1136"/>
                  <a:pt x="456" y="1136"/>
                  <a:pt x="456" y="1136"/>
                </a:cubicBezTo>
                <a:cubicBezTo>
                  <a:pt x="337" y="1130"/>
                  <a:pt x="231" y="1074"/>
                  <a:pt x="139" y="969"/>
                </a:cubicBezTo>
                <a:cubicBezTo>
                  <a:pt x="46" y="864"/>
                  <a:pt x="0" y="739"/>
                  <a:pt x="0" y="595"/>
                </a:cubicBezTo>
                <a:cubicBezTo>
                  <a:pt x="0" y="426"/>
                  <a:pt x="59" y="285"/>
                  <a:pt x="179" y="171"/>
                </a:cubicBezTo>
                <a:cubicBezTo>
                  <a:pt x="298" y="57"/>
                  <a:pt x="447" y="0"/>
                  <a:pt x="626" y="0"/>
                </a:cubicBezTo>
                <a:cubicBezTo>
                  <a:pt x="829" y="0"/>
                  <a:pt x="998" y="82"/>
                  <a:pt x="1132" y="246"/>
                </a:cubicBezTo>
                <a:cubicBezTo>
                  <a:pt x="1266" y="410"/>
                  <a:pt x="1333" y="620"/>
                  <a:pt x="1333" y="876"/>
                </a:cubicBezTo>
                <a:cubicBezTo>
                  <a:pt x="1333" y="1366"/>
                  <a:pt x="1148" y="1855"/>
                  <a:pt x="778" y="2344"/>
                </a:cubicBezTo>
                <a:cubicBezTo>
                  <a:pt x="641" y="2529"/>
                  <a:pt x="522" y="2621"/>
                  <a:pt x="420" y="2621"/>
                </a:cubicBezTo>
                <a:cubicBezTo>
                  <a:pt x="301" y="2621"/>
                  <a:pt x="241" y="2562"/>
                  <a:pt x="241" y="2442"/>
                </a:cubicBezTo>
                <a:cubicBezTo>
                  <a:pt x="241" y="2395"/>
                  <a:pt x="274" y="2329"/>
                  <a:pt x="340" y="2245"/>
                </a:cubicBezTo>
                <a:cubicBezTo>
                  <a:pt x="459" y="2096"/>
                  <a:pt x="567" y="1923"/>
                  <a:pt x="662" y="1726"/>
                </a:cubicBezTo>
                <a:cubicBezTo>
                  <a:pt x="757" y="1530"/>
                  <a:pt x="805" y="1383"/>
                  <a:pt x="805" y="1288"/>
                </a:cubicBezTo>
                <a:close/>
                <a:moveTo>
                  <a:pt x="2425" y="1288"/>
                </a:moveTo>
                <a:cubicBezTo>
                  <a:pt x="2425" y="1193"/>
                  <a:pt x="2371" y="1142"/>
                  <a:pt x="2264" y="1136"/>
                </a:cubicBezTo>
                <a:cubicBezTo>
                  <a:pt x="2085" y="1136"/>
                  <a:pt x="2085" y="1136"/>
                  <a:pt x="2085" y="1136"/>
                </a:cubicBezTo>
                <a:cubicBezTo>
                  <a:pt x="1959" y="1130"/>
                  <a:pt x="1851" y="1074"/>
                  <a:pt x="1758" y="969"/>
                </a:cubicBezTo>
                <a:cubicBezTo>
                  <a:pt x="1666" y="864"/>
                  <a:pt x="1619" y="739"/>
                  <a:pt x="1619" y="595"/>
                </a:cubicBezTo>
                <a:cubicBezTo>
                  <a:pt x="1619" y="426"/>
                  <a:pt x="1679" y="285"/>
                  <a:pt x="1798" y="171"/>
                </a:cubicBezTo>
                <a:cubicBezTo>
                  <a:pt x="1918" y="57"/>
                  <a:pt x="2067" y="0"/>
                  <a:pt x="2246" y="0"/>
                </a:cubicBezTo>
                <a:cubicBezTo>
                  <a:pt x="2454" y="0"/>
                  <a:pt x="2626" y="82"/>
                  <a:pt x="2760" y="246"/>
                </a:cubicBezTo>
                <a:cubicBezTo>
                  <a:pt x="2894" y="410"/>
                  <a:pt x="2962" y="620"/>
                  <a:pt x="2962" y="876"/>
                </a:cubicBezTo>
                <a:cubicBezTo>
                  <a:pt x="2962" y="1360"/>
                  <a:pt x="2774" y="1849"/>
                  <a:pt x="2398" y="2344"/>
                </a:cubicBezTo>
                <a:cubicBezTo>
                  <a:pt x="2255" y="2529"/>
                  <a:pt x="2135" y="2621"/>
                  <a:pt x="2040" y="2621"/>
                </a:cubicBezTo>
                <a:cubicBezTo>
                  <a:pt x="1927" y="2621"/>
                  <a:pt x="1870" y="2562"/>
                  <a:pt x="1870" y="2442"/>
                </a:cubicBezTo>
                <a:cubicBezTo>
                  <a:pt x="1870" y="2395"/>
                  <a:pt x="1903" y="2329"/>
                  <a:pt x="1968" y="2245"/>
                </a:cubicBezTo>
                <a:cubicBezTo>
                  <a:pt x="2082" y="2096"/>
                  <a:pt x="2186" y="1923"/>
                  <a:pt x="2282" y="1726"/>
                </a:cubicBezTo>
                <a:cubicBezTo>
                  <a:pt x="2377" y="1530"/>
                  <a:pt x="2425" y="1383"/>
                  <a:pt x="2425" y="1288"/>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Freeform 6">
            <a:extLst>
              <a:ext uri="{FF2B5EF4-FFF2-40B4-BE49-F238E27FC236}">
                <a16:creationId xmlns:a16="http://schemas.microsoft.com/office/drawing/2014/main" id="{7A8E8EEF-B964-4417-386F-D4EC548F2BF0}"/>
              </a:ext>
            </a:extLst>
          </p:cNvPr>
          <p:cNvSpPr>
            <a:spLocks noEditPoints="1"/>
          </p:cNvSpPr>
          <p:nvPr/>
        </p:nvSpPr>
        <p:spPr bwMode="auto">
          <a:xfrm>
            <a:off x="5774524" y="2262106"/>
            <a:ext cx="472347" cy="417905"/>
          </a:xfrm>
          <a:custGeom>
            <a:avLst/>
            <a:gdLst>
              <a:gd name="T0" fmla="*/ 2157 w 2962"/>
              <a:gd name="T1" fmla="*/ 1333 h 2621"/>
              <a:gd name="T2" fmla="*/ 2327 w 2962"/>
              <a:gd name="T3" fmla="*/ 1485 h 2621"/>
              <a:gd name="T4" fmla="*/ 2506 w 2962"/>
              <a:gd name="T5" fmla="*/ 1485 h 2621"/>
              <a:gd name="T6" fmla="*/ 2823 w 2962"/>
              <a:gd name="T7" fmla="*/ 1652 h 2621"/>
              <a:gd name="T8" fmla="*/ 2962 w 2962"/>
              <a:gd name="T9" fmla="*/ 2026 h 2621"/>
              <a:gd name="T10" fmla="*/ 2783 w 2962"/>
              <a:gd name="T11" fmla="*/ 2450 h 2621"/>
              <a:gd name="T12" fmla="*/ 2336 w 2962"/>
              <a:gd name="T13" fmla="*/ 2621 h 2621"/>
              <a:gd name="T14" fmla="*/ 1830 w 2962"/>
              <a:gd name="T15" fmla="*/ 2375 h 2621"/>
              <a:gd name="T16" fmla="*/ 1629 w 2962"/>
              <a:gd name="T17" fmla="*/ 1745 h 2621"/>
              <a:gd name="T18" fmla="*/ 2184 w 2962"/>
              <a:gd name="T19" fmla="*/ 277 h 2621"/>
              <a:gd name="T20" fmla="*/ 2542 w 2962"/>
              <a:gd name="T21" fmla="*/ 0 h 2621"/>
              <a:gd name="T22" fmla="*/ 2720 w 2962"/>
              <a:gd name="T23" fmla="*/ 179 h 2621"/>
              <a:gd name="T24" fmla="*/ 2622 w 2962"/>
              <a:gd name="T25" fmla="*/ 376 h 2621"/>
              <a:gd name="T26" fmla="*/ 2300 w 2962"/>
              <a:gd name="T27" fmla="*/ 895 h 2621"/>
              <a:gd name="T28" fmla="*/ 2157 w 2962"/>
              <a:gd name="T29" fmla="*/ 1333 h 2621"/>
              <a:gd name="T30" fmla="*/ 537 w 2962"/>
              <a:gd name="T31" fmla="*/ 1333 h 2621"/>
              <a:gd name="T32" fmla="*/ 698 w 2962"/>
              <a:gd name="T33" fmla="*/ 1485 h 2621"/>
              <a:gd name="T34" fmla="*/ 877 w 2962"/>
              <a:gd name="T35" fmla="*/ 1485 h 2621"/>
              <a:gd name="T36" fmla="*/ 1204 w 2962"/>
              <a:gd name="T37" fmla="*/ 1652 h 2621"/>
              <a:gd name="T38" fmla="*/ 1343 w 2962"/>
              <a:gd name="T39" fmla="*/ 2026 h 2621"/>
              <a:gd name="T40" fmla="*/ 1164 w 2962"/>
              <a:gd name="T41" fmla="*/ 2450 h 2621"/>
              <a:gd name="T42" fmla="*/ 716 w 2962"/>
              <a:gd name="T43" fmla="*/ 2621 h 2621"/>
              <a:gd name="T44" fmla="*/ 202 w 2962"/>
              <a:gd name="T45" fmla="*/ 2375 h 2621"/>
              <a:gd name="T46" fmla="*/ 0 w 2962"/>
              <a:gd name="T47" fmla="*/ 1745 h 2621"/>
              <a:gd name="T48" fmla="*/ 564 w 2962"/>
              <a:gd name="T49" fmla="*/ 277 h 2621"/>
              <a:gd name="T50" fmla="*/ 922 w 2962"/>
              <a:gd name="T51" fmla="*/ 0 h 2621"/>
              <a:gd name="T52" fmla="*/ 1092 w 2962"/>
              <a:gd name="T53" fmla="*/ 179 h 2621"/>
              <a:gd name="T54" fmla="*/ 994 w 2962"/>
              <a:gd name="T55" fmla="*/ 376 h 2621"/>
              <a:gd name="T56" fmla="*/ 680 w 2962"/>
              <a:gd name="T57" fmla="*/ 895 h 2621"/>
              <a:gd name="T58" fmla="*/ 537 w 2962"/>
              <a:gd name="T59" fmla="*/ 1333 h 2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62" h="2621">
                <a:moveTo>
                  <a:pt x="2157" y="1333"/>
                </a:moveTo>
                <a:cubicBezTo>
                  <a:pt x="2157" y="1428"/>
                  <a:pt x="2214" y="1479"/>
                  <a:pt x="2327" y="1485"/>
                </a:cubicBezTo>
                <a:cubicBezTo>
                  <a:pt x="2506" y="1485"/>
                  <a:pt x="2506" y="1485"/>
                  <a:pt x="2506" y="1485"/>
                </a:cubicBezTo>
                <a:cubicBezTo>
                  <a:pt x="2625" y="1491"/>
                  <a:pt x="2731" y="1547"/>
                  <a:pt x="2823" y="1652"/>
                </a:cubicBezTo>
                <a:cubicBezTo>
                  <a:pt x="2916" y="1757"/>
                  <a:pt x="2962" y="1882"/>
                  <a:pt x="2962" y="2026"/>
                </a:cubicBezTo>
                <a:cubicBezTo>
                  <a:pt x="2962" y="2194"/>
                  <a:pt x="2902" y="2336"/>
                  <a:pt x="2783" y="2450"/>
                </a:cubicBezTo>
                <a:cubicBezTo>
                  <a:pt x="2664" y="2564"/>
                  <a:pt x="2515" y="2621"/>
                  <a:pt x="2336" y="2621"/>
                </a:cubicBezTo>
                <a:cubicBezTo>
                  <a:pt x="2133" y="2621"/>
                  <a:pt x="1964" y="2539"/>
                  <a:pt x="1830" y="2375"/>
                </a:cubicBezTo>
                <a:cubicBezTo>
                  <a:pt x="1696" y="2211"/>
                  <a:pt x="1629" y="2001"/>
                  <a:pt x="1629" y="1745"/>
                </a:cubicBezTo>
                <a:cubicBezTo>
                  <a:pt x="1629" y="1255"/>
                  <a:pt x="1814" y="766"/>
                  <a:pt x="2184" y="277"/>
                </a:cubicBezTo>
                <a:cubicBezTo>
                  <a:pt x="2321" y="92"/>
                  <a:pt x="2440" y="0"/>
                  <a:pt x="2542" y="0"/>
                </a:cubicBezTo>
                <a:cubicBezTo>
                  <a:pt x="2661" y="0"/>
                  <a:pt x="2720" y="59"/>
                  <a:pt x="2720" y="179"/>
                </a:cubicBezTo>
                <a:cubicBezTo>
                  <a:pt x="2720" y="226"/>
                  <a:pt x="2688" y="292"/>
                  <a:pt x="2622" y="376"/>
                </a:cubicBezTo>
                <a:cubicBezTo>
                  <a:pt x="2503" y="525"/>
                  <a:pt x="2395" y="698"/>
                  <a:pt x="2300" y="895"/>
                </a:cubicBezTo>
                <a:cubicBezTo>
                  <a:pt x="2205" y="1091"/>
                  <a:pt x="2157" y="1237"/>
                  <a:pt x="2157" y="1333"/>
                </a:cubicBezTo>
                <a:close/>
                <a:moveTo>
                  <a:pt x="537" y="1333"/>
                </a:moveTo>
                <a:cubicBezTo>
                  <a:pt x="537" y="1428"/>
                  <a:pt x="591" y="1479"/>
                  <a:pt x="698" y="1485"/>
                </a:cubicBezTo>
                <a:cubicBezTo>
                  <a:pt x="877" y="1485"/>
                  <a:pt x="877" y="1485"/>
                  <a:pt x="877" y="1485"/>
                </a:cubicBezTo>
                <a:cubicBezTo>
                  <a:pt x="1003" y="1491"/>
                  <a:pt x="1111" y="1547"/>
                  <a:pt x="1204" y="1652"/>
                </a:cubicBezTo>
                <a:cubicBezTo>
                  <a:pt x="1296" y="1757"/>
                  <a:pt x="1343" y="1882"/>
                  <a:pt x="1343" y="2026"/>
                </a:cubicBezTo>
                <a:cubicBezTo>
                  <a:pt x="1343" y="2194"/>
                  <a:pt x="1283" y="2336"/>
                  <a:pt x="1164" y="2450"/>
                </a:cubicBezTo>
                <a:cubicBezTo>
                  <a:pt x="1044" y="2564"/>
                  <a:pt x="895" y="2621"/>
                  <a:pt x="716" y="2621"/>
                </a:cubicBezTo>
                <a:cubicBezTo>
                  <a:pt x="508" y="2621"/>
                  <a:pt x="336" y="2539"/>
                  <a:pt x="202" y="2375"/>
                </a:cubicBezTo>
                <a:cubicBezTo>
                  <a:pt x="68" y="2211"/>
                  <a:pt x="0" y="2001"/>
                  <a:pt x="0" y="1745"/>
                </a:cubicBezTo>
                <a:cubicBezTo>
                  <a:pt x="0" y="1261"/>
                  <a:pt x="188" y="772"/>
                  <a:pt x="564" y="277"/>
                </a:cubicBezTo>
                <a:cubicBezTo>
                  <a:pt x="707" y="92"/>
                  <a:pt x="827" y="0"/>
                  <a:pt x="922" y="0"/>
                </a:cubicBezTo>
                <a:cubicBezTo>
                  <a:pt x="1035" y="0"/>
                  <a:pt x="1092" y="59"/>
                  <a:pt x="1092" y="179"/>
                </a:cubicBezTo>
                <a:cubicBezTo>
                  <a:pt x="1092" y="226"/>
                  <a:pt x="1059" y="292"/>
                  <a:pt x="994" y="376"/>
                </a:cubicBezTo>
                <a:cubicBezTo>
                  <a:pt x="880" y="525"/>
                  <a:pt x="776" y="698"/>
                  <a:pt x="680" y="895"/>
                </a:cubicBezTo>
                <a:cubicBezTo>
                  <a:pt x="585" y="1091"/>
                  <a:pt x="537" y="1237"/>
                  <a:pt x="537" y="133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6" name="Rectangle 5">
            <a:extLst>
              <a:ext uri="{FF2B5EF4-FFF2-40B4-BE49-F238E27FC236}">
                <a16:creationId xmlns:a16="http://schemas.microsoft.com/office/drawing/2014/main" id="{F96CE15D-CF4B-E07B-0FCB-560A6142FC7E}"/>
              </a:ext>
            </a:extLst>
          </p:cNvPr>
          <p:cNvSpPr/>
          <p:nvPr/>
        </p:nvSpPr>
        <p:spPr>
          <a:xfrm>
            <a:off x="8360576" y="6315098"/>
            <a:ext cx="3623564" cy="290208"/>
          </a:xfrm>
          <a:prstGeom prst="rect">
            <a:avLst/>
          </a:prstGeom>
        </p:spPr>
        <p:txBody>
          <a:bodyPr wrap="square">
            <a:spAutoFit/>
          </a:bodyPr>
          <a:lstStyle/>
          <a:p>
            <a:pPr algn="ctr">
              <a:lnSpc>
                <a:spcPts val="1600"/>
              </a:lnSpc>
            </a:pPr>
            <a:r>
              <a:rPr lang="en-US" sz="1200" dirty="0">
                <a:latin typeface="DM Sans" pitchFamily="2" charset="0"/>
                <a:cs typeface="Segoe UI Light" panose="020B0502040204020203" pitchFamily="34" charset="0"/>
                <a:hlinkClick r:id="rId4"/>
              </a:rPr>
              <a:t>Understanding Open Redirects</a:t>
            </a:r>
            <a:endParaRPr lang="en-US" sz="1200" dirty="0">
              <a:latin typeface="DM Sans" pitchFamily="2" charset="0"/>
              <a:cs typeface="Segoe UI Light" panose="020B0502040204020203" pitchFamily="34" charset="0"/>
            </a:endParaRPr>
          </a:p>
        </p:txBody>
      </p:sp>
    </p:spTree>
    <p:extLst>
      <p:ext uri="{BB962C8B-B14F-4D97-AF65-F5344CB8AC3E}">
        <p14:creationId xmlns:p14="http://schemas.microsoft.com/office/powerpoint/2010/main" val="992983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DEB03E0B-9BE7-6AB9-0985-F46F8A051E93}"/>
              </a:ext>
            </a:extLst>
          </p:cNvPr>
          <p:cNvSpPr/>
          <p:nvPr/>
        </p:nvSpPr>
        <p:spPr>
          <a:xfrm>
            <a:off x="951593" y="5380274"/>
            <a:ext cx="729890" cy="72989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 name="Straight Connector 1">
            <a:extLst>
              <a:ext uri="{FF2B5EF4-FFF2-40B4-BE49-F238E27FC236}">
                <a16:creationId xmlns:a16="http://schemas.microsoft.com/office/drawing/2014/main" id="{791BA85F-6860-E22E-F4C6-2711744E4A0C}"/>
              </a:ext>
            </a:extLst>
          </p:cNvPr>
          <p:cNvCxnSpPr>
            <a:cxnSpLocks/>
          </p:cNvCxnSpPr>
          <p:nvPr/>
        </p:nvCxnSpPr>
        <p:spPr>
          <a:xfrm>
            <a:off x="0" y="1112781"/>
            <a:ext cx="951593" cy="0"/>
          </a:xfrm>
          <a:prstGeom prst="line">
            <a:avLst/>
          </a:prstGeom>
          <a:ln w="317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65E76C4-AE11-F640-0DD1-5744FCE65381}"/>
              </a:ext>
            </a:extLst>
          </p:cNvPr>
          <p:cNvSpPr txBox="1"/>
          <p:nvPr/>
        </p:nvSpPr>
        <p:spPr>
          <a:xfrm>
            <a:off x="1126996" y="826164"/>
            <a:ext cx="6262923" cy="573234"/>
          </a:xfrm>
          <a:prstGeom prst="rect">
            <a:avLst/>
          </a:prstGeom>
          <a:noFill/>
        </p:spPr>
        <p:txBody>
          <a:bodyPr wrap="square" numCol="1" spcCol="0" rtlCol="0" anchor="ctr">
            <a:spAutoFit/>
          </a:bodyPr>
          <a:lstStyle/>
          <a:p>
            <a:pPr>
              <a:lnSpc>
                <a:spcPts val="3600"/>
              </a:lnSpc>
            </a:pPr>
            <a:r>
              <a:rPr lang="en-US" sz="3500" kern="0" dirty="0">
                <a:solidFill>
                  <a:schemeClr val="tx1">
                    <a:lumMod val="75000"/>
                    <a:lumOff val="25000"/>
                  </a:schemeClr>
                </a:solidFill>
                <a:latin typeface="Poppins SemiBold" panose="00000700000000000000" pitchFamily="2" charset="0"/>
                <a:ea typeface="Montserrat Hairline" charset="0"/>
                <a:cs typeface="Poppins SemiBold" panose="00000700000000000000" pitchFamily="2" charset="0"/>
              </a:rPr>
              <a:t>Anatomy of </a:t>
            </a:r>
            <a:r>
              <a:rPr lang="en-US" sz="3500" kern="0" dirty="0" err="1">
                <a:solidFill>
                  <a:schemeClr val="tx1">
                    <a:lumMod val="75000"/>
                    <a:lumOff val="25000"/>
                  </a:schemeClr>
                </a:solidFill>
                <a:latin typeface="Poppins SemiBold" panose="00000700000000000000" pitchFamily="2" charset="0"/>
                <a:ea typeface="Montserrat Hairline" charset="0"/>
                <a:cs typeface="Poppins SemiBold" panose="00000700000000000000" pitchFamily="2" charset="0"/>
              </a:rPr>
              <a:t>AiTM</a:t>
            </a:r>
            <a:r>
              <a:rPr lang="en-US" sz="3500" kern="0" dirty="0">
                <a:solidFill>
                  <a:schemeClr val="tx1">
                    <a:lumMod val="75000"/>
                    <a:lumOff val="25000"/>
                  </a:schemeClr>
                </a:solidFill>
                <a:latin typeface="Poppins SemiBold" panose="00000700000000000000" pitchFamily="2" charset="0"/>
                <a:ea typeface="Montserrat Hairline" charset="0"/>
                <a:cs typeface="Poppins SemiBold" panose="00000700000000000000" pitchFamily="2" charset="0"/>
              </a:rPr>
              <a:t> Attacks</a:t>
            </a:r>
          </a:p>
        </p:txBody>
      </p:sp>
      <p:pic>
        <p:nvPicPr>
          <p:cNvPr id="5122" name="Picture 2" descr="Man-in-the-Middle (MitM) attacks reaching inboxes increase 35% since 2022">
            <a:extLst>
              <a:ext uri="{FF2B5EF4-FFF2-40B4-BE49-F238E27FC236}">
                <a16:creationId xmlns:a16="http://schemas.microsoft.com/office/drawing/2014/main" id="{6C440DD3-C619-921A-EFEE-72D3F0E3D1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593" y="1887091"/>
            <a:ext cx="9715500" cy="305253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73A545C-2FA2-8730-3887-10AF7550C06C}"/>
              </a:ext>
            </a:extLst>
          </p:cNvPr>
          <p:cNvSpPr txBox="1"/>
          <p:nvPr/>
        </p:nvSpPr>
        <p:spPr>
          <a:xfrm>
            <a:off x="1874432" y="5560553"/>
            <a:ext cx="1757134" cy="369332"/>
          </a:xfrm>
          <a:prstGeom prst="rect">
            <a:avLst/>
          </a:prstGeom>
          <a:noFill/>
        </p:spPr>
        <p:txBody>
          <a:bodyPr wrap="square" rtlCol="0">
            <a:spAutoFit/>
          </a:bodyPr>
          <a:lstStyle/>
          <a:p>
            <a:pPr algn="l"/>
            <a:r>
              <a:rPr lang="en-US" b="0" i="0" dirty="0">
                <a:effectLst/>
                <a:latin typeface="Poppins SemiBold" panose="00000700000000000000" pitchFamily="2" charset="0"/>
                <a:cs typeface="Poppins SemiBold" panose="00000700000000000000" pitchFamily="2" charset="0"/>
              </a:rPr>
              <a:t>Proxy Based </a:t>
            </a:r>
          </a:p>
        </p:txBody>
      </p:sp>
      <p:sp>
        <p:nvSpPr>
          <p:cNvPr id="19" name="Oval 18">
            <a:extLst>
              <a:ext uri="{FF2B5EF4-FFF2-40B4-BE49-F238E27FC236}">
                <a16:creationId xmlns:a16="http://schemas.microsoft.com/office/drawing/2014/main" id="{B3475B5E-772C-C9C9-5B2C-6BBAC9FB5F32}"/>
              </a:ext>
            </a:extLst>
          </p:cNvPr>
          <p:cNvSpPr/>
          <p:nvPr/>
        </p:nvSpPr>
        <p:spPr>
          <a:xfrm>
            <a:off x="4369575" y="5380594"/>
            <a:ext cx="729890" cy="72989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E2085A5F-00DE-4EF8-D285-02D250602A48}"/>
              </a:ext>
            </a:extLst>
          </p:cNvPr>
          <p:cNvSpPr txBox="1"/>
          <p:nvPr/>
        </p:nvSpPr>
        <p:spPr>
          <a:xfrm>
            <a:off x="5292413" y="5560873"/>
            <a:ext cx="2212067" cy="369332"/>
          </a:xfrm>
          <a:prstGeom prst="rect">
            <a:avLst/>
          </a:prstGeom>
          <a:noFill/>
        </p:spPr>
        <p:txBody>
          <a:bodyPr wrap="square" rtlCol="0">
            <a:spAutoFit/>
          </a:bodyPr>
          <a:lstStyle/>
          <a:p>
            <a:pPr algn="l"/>
            <a:r>
              <a:rPr lang="en-US" b="0" i="0" dirty="0">
                <a:effectLst/>
                <a:latin typeface="Poppins SemiBold" panose="00000700000000000000" pitchFamily="2" charset="0"/>
                <a:cs typeface="Poppins SemiBold" panose="00000700000000000000" pitchFamily="2" charset="0"/>
              </a:rPr>
              <a:t>Browser Based </a:t>
            </a:r>
          </a:p>
        </p:txBody>
      </p:sp>
      <p:sp>
        <p:nvSpPr>
          <p:cNvPr id="24" name="Oval 23">
            <a:extLst>
              <a:ext uri="{FF2B5EF4-FFF2-40B4-BE49-F238E27FC236}">
                <a16:creationId xmlns:a16="http://schemas.microsoft.com/office/drawing/2014/main" id="{3008942F-6AF6-EC8C-E620-A8851C1F5D87}"/>
              </a:ext>
            </a:extLst>
          </p:cNvPr>
          <p:cNvSpPr/>
          <p:nvPr/>
        </p:nvSpPr>
        <p:spPr>
          <a:xfrm>
            <a:off x="7787557" y="5380274"/>
            <a:ext cx="729890" cy="72989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3320DCAD-F704-D4C8-EDE1-8E3F22251DF8}"/>
              </a:ext>
            </a:extLst>
          </p:cNvPr>
          <p:cNvSpPr txBox="1"/>
          <p:nvPr/>
        </p:nvSpPr>
        <p:spPr>
          <a:xfrm>
            <a:off x="8710395" y="5560553"/>
            <a:ext cx="2212067" cy="369332"/>
          </a:xfrm>
          <a:prstGeom prst="rect">
            <a:avLst/>
          </a:prstGeom>
          <a:noFill/>
        </p:spPr>
        <p:txBody>
          <a:bodyPr wrap="square" rtlCol="0">
            <a:spAutoFit/>
          </a:bodyPr>
          <a:lstStyle/>
          <a:p>
            <a:pPr algn="l"/>
            <a:r>
              <a:rPr lang="en-US" b="0" i="0" dirty="0">
                <a:effectLst/>
                <a:latin typeface="Poppins SemiBold" panose="00000700000000000000" pitchFamily="2" charset="0"/>
                <a:cs typeface="Poppins SemiBold" panose="00000700000000000000" pitchFamily="2" charset="0"/>
              </a:rPr>
              <a:t>Manual Based </a:t>
            </a:r>
          </a:p>
        </p:txBody>
      </p:sp>
      <p:pic>
        <p:nvPicPr>
          <p:cNvPr id="28" name="Picture 27" descr="A black background with a black square&#10;&#10;AI-generated content may be incorrect.">
            <a:extLst>
              <a:ext uri="{FF2B5EF4-FFF2-40B4-BE49-F238E27FC236}">
                <a16:creationId xmlns:a16="http://schemas.microsoft.com/office/drawing/2014/main" id="{52452475-D20A-E93D-CD73-0A118F1D56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996" y="5546860"/>
            <a:ext cx="371866" cy="371866"/>
          </a:xfrm>
          <a:prstGeom prst="rect">
            <a:avLst/>
          </a:prstGeom>
        </p:spPr>
      </p:pic>
      <p:pic>
        <p:nvPicPr>
          <p:cNvPr id="29" name="Picture 28">
            <a:extLst>
              <a:ext uri="{FF2B5EF4-FFF2-40B4-BE49-F238E27FC236}">
                <a16:creationId xmlns:a16="http://schemas.microsoft.com/office/drawing/2014/main" id="{D2157D9B-07C2-7644-A559-841D5463EE2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48587" y="5560553"/>
            <a:ext cx="371866" cy="371866"/>
          </a:xfrm>
          <a:prstGeom prst="rect">
            <a:avLst/>
          </a:prstGeom>
        </p:spPr>
      </p:pic>
      <p:pic>
        <p:nvPicPr>
          <p:cNvPr id="30" name="Picture 29">
            <a:extLst>
              <a:ext uri="{FF2B5EF4-FFF2-40B4-BE49-F238E27FC236}">
                <a16:creationId xmlns:a16="http://schemas.microsoft.com/office/drawing/2014/main" id="{B1AA9448-4F5E-E076-7411-C804A436313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66569" y="5560553"/>
            <a:ext cx="371866" cy="371866"/>
          </a:xfrm>
          <a:prstGeom prst="rect">
            <a:avLst/>
          </a:prstGeom>
        </p:spPr>
      </p:pic>
      <p:sp>
        <p:nvSpPr>
          <p:cNvPr id="31" name="TextBox 30">
            <a:extLst>
              <a:ext uri="{FF2B5EF4-FFF2-40B4-BE49-F238E27FC236}">
                <a16:creationId xmlns:a16="http://schemas.microsoft.com/office/drawing/2014/main" id="{AE5EF6F1-0FF9-E35E-1583-7CE6F168FA9A}"/>
              </a:ext>
            </a:extLst>
          </p:cNvPr>
          <p:cNvSpPr txBox="1"/>
          <p:nvPr/>
        </p:nvSpPr>
        <p:spPr>
          <a:xfrm>
            <a:off x="1955546" y="5831781"/>
            <a:ext cx="3635117" cy="200055"/>
          </a:xfrm>
          <a:prstGeom prst="rect">
            <a:avLst/>
          </a:prstGeom>
          <a:noFill/>
        </p:spPr>
        <p:txBody>
          <a:bodyPr wrap="square" lIns="0" tIns="0" rIns="0" bIns="0" rtlCol="0">
            <a:spAutoFit/>
          </a:bodyPr>
          <a:lstStyle/>
          <a:p>
            <a:r>
              <a:rPr lang="en-US" sz="1300" dirty="0" err="1">
                <a:solidFill>
                  <a:schemeClr val="bg1">
                    <a:lumMod val="50000"/>
                  </a:schemeClr>
                </a:solidFill>
                <a:latin typeface="Arial" panose="020B0604020202020204" pitchFamily="34" charset="0"/>
                <a:cs typeface="Arial" panose="020B0604020202020204" pitchFamily="34" charset="0"/>
              </a:rPr>
              <a:t>Evilginx</a:t>
            </a:r>
            <a:r>
              <a:rPr lang="en-US" sz="1300" dirty="0">
                <a:solidFill>
                  <a:schemeClr val="bg1">
                    <a:lumMod val="50000"/>
                  </a:schemeClr>
                </a:solidFill>
                <a:latin typeface="Arial" panose="020B0604020202020204" pitchFamily="34" charset="0"/>
                <a:cs typeface="Arial" panose="020B0604020202020204" pitchFamily="34" charset="0"/>
              </a:rPr>
              <a:t> &amp; </a:t>
            </a:r>
            <a:r>
              <a:rPr lang="en-US" sz="1300" dirty="0" err="1">
                <a:solidFill>
                  <a:schemeClr val="bg1">
                    <a:lumMod val="50000"/>
                  </a:schemeClr>
                </a:solidFill>
                <a:latin typeface="Arial" panose="020B0604020202020204" pitchFamily="34" charset="0"/>
                <a:cs typeface="Arial" panose="020B0604020202020204" pitchFamily="34" charset="0"/>
              </a:rPr>
              <a:t>Modlishka</a:t>
            </a:r>
            <a:endParaRPr lang="en-US" sz="1300" dirty="0">
              <a:solidFill>
                <a:schemeClr val="bg1">
                  <a:lumMod val="50000"/>
                </a:schemeClr>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CB4AEF89-3422-7CEE-DB67-AA24C407EF39}"/>
              </a:ext>
            </a:extLst>
          </p:cNvPr>
          <p:cNvSpPr txBox="1"/>
          <p:nvPr/>
        </p:nvSpPr>
        <p:spPr>
          <a:xfrm>
            <a:off x="5412620" y="5828020"/>
            <a:ext cx="3635117" cy="200055"/>
          </a:xfrm>
          <a:prstGeom prst="rect">
            <a:avLst/>
          </a:prstGeom>
          <a:noFill/>
        </p:spPr>
        <p:txBody>
          <a:bodyPr wrap="square" lIns="0" tIns="0" rIns="0" bIns="0" rtlCol="0">
            <a:spAutoFit/>
          </a:bodyPr>
          <a:lstStyle/>
          <a:p>
            <a:r>
              <a:rPr lang="en-US" sz="1300" dirty="0" err="1">
                <a:solidFill>
                  <a:schemeClr val="bg1">
                    <a:lumMod val="50000"/>
                  </a:schemeClr>
                </a:solidFill>
                <a:latin typeface="Arial" panose="020B0604020202020204" pitchFamily="34" charset="0"/>
                <a:cs typeface="Arial" panose="020B0604020202020204" pitchFamily="34" charset="0"/>
              </a:rPr>
              <a:t>CuddlePhish</a:t>
            </a:r>
            <a:r>
              <a:rPr lang="en-US" sz="1300" dirty="0">
                <a:solidFill>
                  <a:schemeClr val="bg1">
                    <a:lumMod val="50000"/>
                  </a:schemeClr>
                </a:solidFill>
                <a:latin typeface="Arial" panose="020B0604020202020204" pitchFamily="34" charset="0"/>
                <a:cs typeface="Arial" panose="020B0604020202020204" pitchFamily="34" charset="0"/>
              </a:rPr>
              <a:t> &amp; </a:t>
            </a:r>
            <a:r>
              <a:rPr lang="en-US" sz="1300" dirty="0" err="1">
                <a:solidFill>
                  <a:schemeClr val="bg1">
                    <a:lumMod val="50000"/>
                  </a:schemeClr>
                </a:solidFill>
                <a:latin typeface="Arial" panose="020B0604020202020204" pitchFamily="34" charset="0"/>
                <a:cs typeface="Arial" panose="020B0604020202020204" pitchFamily="34" charset="0"/>
              </a:rPr>
              <a:t>EvilNoVNC</a:t>
            </a:r>
            <a:endParaRPr lang="en-US" sz="1300" dirty="0">
              <a:solidFill>
                <a:schemeClr val="bg1">
                  <a:lumMod val="50000"/>
                </a:schemeClr>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239D6E0-7876-3984-8F4B-8FE4330DEB67}"/>
              </a:ext>
            </a:extLst>
          </p:cNvPr>
          <p:cNvSpPr txBox="1"/>
          <p:nvPr/>
        </p:nvSpPr>
        <p:spPr>
          <a:xfrm>
            <a:off x="8800524" y="5836940"/>
            <a:ext cx="3635117" cy="200055"/>
          </a:xfrm>
          <a:prstGeom prst="rect">
            <a:avLst/>
          </a:prstGeom>
          <a:noFill/>
        </p:spPr>
        <p:txBody>
          <a:bodyPr wrap="square" lIns="0" tIns="0" rIns="0" bIns="0" rtlCol="0">
            <a:spAutoFit/>
          </a:bodyPr>
          <a:lstStyle/>
          <a:p>
            <a:r>
              <a:rPr lang="en-US" sz="1300" dirty="0">
                <a:solidFill>
                  <a:schemeClr val="bg1">
                    <a:lumMod val="50000"/>
                  </a:schemeClr>
                </a:solidFill>
                <a:latin typeface="Arial" panose="020B0604020202020204" pitchFamily="34" charset="0"/>
                <a:cs typeface="Arial" panose="020B0604020202020204" pitchFamily="34" charset="0"/>
              </a:rPr>
              <a:t>SMS, Support Chat, </a:t>
            </a:r>
            <a:r>
              <a:rPr lang="en-US" sz="1300" dirty="0" err="1">
                <a:solidFill>
                  <a:schemeClr val="bg1">
                    <a:lumMod val="50000"/>
                  </a:schemeClr>
                </a:solidFill>
                <a:latin typeface="Arial" panose="020B0604020202020204" pitchFamily="34" charset="0"/>
                <a:cs typeface="Arial" panose="020B0604020202020204" pitchFamily="34" charset="0"/>
              </a:rPr>
              <a:t>etc</a:t>
            </a:r>
            <a:endParaRPr lang="en-US" sz="13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7015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7394569-6BA9-41C0-3896-B4EA746547E0}"/>
              </a:ext>
            </a:extLst>
          </p:cNvPr>
          <p:cNvCxnSpPr>
            <a:cxnSpLocks/>
          </p:cNvCxnSpPr>
          <p:nvPr/>
        </p:nvCxnSpPr>
        <p:spPr>
          <a:xfrm>
            <a:off x="0" y="1607549"/>
            <a:ext cx="951593" cy="0"/>
          </a:xfrm>
          <a:prstGeom prst="line">
            <a:avLst/>
          </a:prstGeom>
          <a:ln w="317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7CABBE-75ED-001B-634F-BFA001B381D6}"/>
              </a:ext>
            </a:extLst>
          </p:cNvPr>
          <p:cNvSpPr txBox="1"/>
          <p:nvPr/>
        </p:nvSpPr>
        <p:spPr>
          <a:xfrm>
            <a:off x="1489171" y="1090099"/>
            <a:ext cx="4606829" cy="1034899"/>
          </a:xfrm>
          <a:prstGeom prst="rect">
            <a:avLst/>
          </a:prstGeom>
          <a:noFill/>
        </p:spPr>
        <p:txBody>
          <a:bodyPr wrap="square" numCol="1" spcCol="0" rtlCol="0" anchor="ctr">
            <a:spAutoFit/>
          </a:bodyPr>
          <a:lstStyle/>
          <a:p>
            <a:pPr>
              <a:lnSpc>
                <a:spcPts val="3600"/>
              </a:lnSpc>
            </a:pPr>
            <a:r>
              <a:rPr lang="en-US" sz="3500" kern="0" dirty="0">
                <a:solidFill>
                  <a:schemeClr val="tx1">
                    <a:lumMod val="75000"/>
                    <a:lumOff val="25000"/>
                  </a:schemeClr>
                </a:solidFill>
                <a:latin typeface="Poppins SemiBold" panose="00000700000000000000" pitchFamily="2" charset="0"/>
                <a:ea typeface="Montserrat Hairline" charset="0"/>
                <a:cs typeface="Poppins SemiBold" panose="00000700000000000000" pitchFamily="2" charset="0"/>
              </a:rPr>
              <a:t>What do these all have in common?</a:t>
            </a:r>
          </a:p>
        </p:txBody>
      </p:sp>
      <p:sp>
        <p:nvSpPr>
          <p:cNvPr id="4" name="Rectangle 3">
            <a:extLst>
              <a:ext uri="{FF2B5EF4-FFF2-40B4-BE49-F238E27FC236}">
                <a16:creationId xmlns:a16="http://schemas.microsoft.com/office/drawing/2014/main" id="{B31498E2-5B75-06FE-EDED-143211DE9D78}"/>
              </a:ext>
            </a:extLst>
          </p:cNvPr>
          <p:cNvSpPr/>
          <p:nvPr/>
        </p:nvSpPr>
        <p:spPr>
          <a:xfrm>
            <a:off x="1890224" y="2870518"/>
            <a:ext cx="9454599" cy="2446824"/>
          </a:xfrm>
          <a:prstGeom prst="rect">
            <a:avLst/>
          </a:prstGeom>
        </p:spPr>
        <p:txBody>
          <a:bodyPr wrap="square">
            <a:spAutoFit/>
          </a:bodyPr>
          <a:lstStyle/>
          <a:p>
            <a:pPr marL="742950" indent="-742950">
              <a:spcAft>
                <a:spcPts val="3000"/>
              </a:spcAft>
              <a:buFont typeface="+mj-lt"/>
              <a:buAutoNum type="arabicPeriod"/>
            </a:pPr>
            <a:r>
              <a:rPr lang="en-US" sz="3200" b="1" dirty="0">
                <a:latin typeface="DM Sans" pitchFamily="2" charset="0"/>
                <a:cs typeface="Segoe UI" panose="020B0502040204020203" pitchFamily="34" charset="0"/>
              </a:rPr>
              <a:t>The URL in the address bar will ALWAYS be different. </a:t>
            </a:r>
          </a:p>
          <a:p>
            <a:pPr marL="742950" indent="-742950">
              <a:buFont typeface="+mj-lt"/>
              <a:buAutoNum type="arabicPeriod"/>
            </a:pPr>
            <a:r>
              <a:rPr lang="en-US" sz="3200" b="1" dirty="0">
                <a:latin typeface="DM Sans" pitchFamily="2" charset="0"/>
                <a:cs typeface="Segoe UI" panose="020B0502040204020203" pitchFamily="34" charset="0"/>
              </a:rPr>
              <a:t>The actual login will ALWAYS come from the attacker’s computer.</a:t>
            </a:r>
            <a:endParaRPr lang="en-US" sz="3200" dirty="0">
              <a:latin typeface="DM Sans" pitchFamily="2" charset="0"/>
              <a:cs typeface="Segoe UI Light" panose="020B0502040204020203" pitchFamily="34" charset="0"/>
            </a:endParaRPr>
          </a:p>
        </p:txBody>
      </p:sp>
    </p:spTree>
    <p:extLst>
      <p:ext uri="{BB962C8B-B14F-4D97-AF65-F5344CB8AC3E}">
        <p14:creationId xmlns:p14="http://schemas.microsoft.com/office/powerpoint/2010/main" val="3696971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57164-5315-C745-0F5A-3CD68C4B4650}"/>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E7E1EC7-05ED-AA8A-41D3-E35E05D7A355}"/>
              </a:ext>
            </a:extLst>
          </p:cNvPr>
          <p:cNvCxnSpPr>
            <a:cxnSpLocks/>
          </p:cNvCxnSpPr>
          <p:nvPr/>
        </p:nvCxnSpPr>
        <p:spPr>
          <a:xfrm>
            <a:off x="0" y="1607549"/>
            <a:ext cx="951593" cy="0"/>
          </a:xfrm>
          <a:prstGeom prst="line">
            <a:avLst/>
          </a:prstGeom>
          <a:ln w="317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EF0F835-BE4C-2E6A-8256-EF9D089FDDB9}"/>
              </a:ext>
            </a:extLst>
          </p:cNvPr>
          <p:cNvSpPr txBox="1"/>
          <p:nvPr/>
        </p:nvSpPr>
        <p:spPr>
          <a:xfrm>
            <a:off x="1489171" y="1090099"/>
            <a:ext cx="4606829" cy="1034899"/>
          </a:xfrm>
          <a:prstGeom prst="rect">
            <a:avLst/>
          </a:prstGeom>
          <a:noFill/>
        </p:spPr>
        <p:txBody>
          <a:bodyPr wrap="square" numCol="1" spcCol="0" rtlCol="0" anchor="ctr">
            <a:spAutoFit/>
          </a:bodyPr>
          <a:lstStyle/>
          <a:p>
            <a:pPr>
              <a:lnSpc>
                <a:spcPts val="3600"/>
              </a:lnSpc>
            </a:pPr>
            <a:r>
              <a:rPr lang="en-US" sz="3500" kern="0" dirty="0">
                <a:solidFill>
                  <a:schemeClr val="tx1">
                    <a:lumMod val="75000"/>
                    <a:lumOff val="25000"/>
                  </a:schemeClr>
                </a:solidFill>
                <a:latin typeface="Poppins SemiBold" panose="00000700000000000000" pitchFamily="2" charset="0"/>
                <a:ea typeface="Montserrat Hairline" charset="0"/>
                <a:cs typeface="Poppins SemiBold" panose="00000700000000000000" pitchFamily="2" charset="0"/>
              </a:rPr>
              <a:t>So How Do We Prevent This?</a:t>
            </a:r>
          </a:p>
        </p:txBody>
      </p:sp>
      <p:sp>
        <p:nvSpPr>
          <p:cNvPr id="4" name="Rectangle 3">
            <a:extLst>
              <a:ext uri="{FF2B5EF4-FFF2-40B4-BE49-F238E27FC236}">
                <a16:creationId xmlns:a16="http://schemas.microsoft.com/office/drawing/2014/main" id="{0AEEC73B-B823-33D9-4C82-BEC47D6F696C}"/>
              </a:ext>
            </a:extLst>
          </p:cNvPr>
          <p:cNvSpPr/>
          <p:nvPr/>
        </p:nvSpPr>
        <p:spPr>
          <a:xfrm>
            <a:off x="1890224" y="2870518"/>
            <a:ext cx="9454599" cy="2831544"/>
          </a:xfrm>
          <a:prstGeom prst="rect">
            <a:avLst/>
          </a:prstGeom>
        </p:spPr>
        <p:txBody>
          <a:bodyPr wrap="square">
            <a:spAutoFit/>
          </a:bodyPr>
          <a:lstStyle/>
          <a:p>
            <a:pPr marL="742950" indent="-742950">
              <a:spcAft>
                <a:spcPts val="3000"/>
              </a:spcAft>
              <a:buFont typeface="+mj-lt"/>
              <a:buAutoNum type="arabicPeriod"/>
            </a:pPr>
            <a:r>
              <a:rPr lang="en-US" sz="3200" b="1" dirty="0">
                <a:latin typeface="DM Sans" pitchFamily="2" charset="0"/>
                <a:cs typeface="Segoe UI" panose="020B0502040204020203" pitchFamily="34" charset="0"/>
              </a:rPr>
              <a:t>Block or Detect Proxy Redirect Patterns</a:t>
            </a:r>
          </a:p>
          <a:p>
            <a:pPr marL="742950" indent="-742950">
              <a:spcAft>
                <a:spcPts val="3000"/>
              </a:spcAft>
              <a:buFont typeface="+mj-lt"/>
              <a:buAutoNum type="arabicPeriod"/>
            </a:pPr>
            <a:r>
              <a:rPr lang="en-US" sz="3200" b="1" dirty="0">
                <a:latin typeface="DM Sans" pitchFamily="2" charset="0"/>
                <a:cs typeface="Segoe UI" panose="020B0502040204020203" pitchFamily="34" charset="0"/>
              </a:rPr>
              <a:t>Use Phish-Resistant MFA</a:t>
            </a:r>
          </a:p>
          <a:p>
            <a:pPr marL="742950" indent="-742950">
              <a:buFont typeface="+mj-lt"/>
              <a:buAutoNum type="arabicPeriod"/>
            </a:pPr>
            <a:r>
              <a:rPr lang="en-US" sz="3200" b="1" dirty="0">
                <a:latin typeface="DM Sans" pitchFamily="2" charset="0"/>
                <a:cs typeface="Segoe UI" panose="020B0502040204020203" pitchFamily="34" charset="0"/>
              </a:rPr>
              <a:t>Have Good Conditional Access Policies in Place</a:t>
            </a:r>
            <a:endParaRPr lang="en-US" sz="3200" dirty="0">
              <a:latin typeface="DM Sans" pitchFamily="2" charset="0"/>
              <a:cs typeface="Segoe UI Light" panose="020B0502040204020203" pitchFamily="34" charset="0"/>
            </a:endParaRPr>
          </a:p>
        </p:txBody>
      </p:sp>
    </p:spTree>
    <p:extLst>
      <p:ext uri="{BB962C8B-B14F-4D97-AF65-F5344CB8AC3E}">
        <p14:creationId xmlns:p14="http://schemas.microsoft.com/office/powerpoint/2010/main" val="1702499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16315</TotalTime>
  <Words>1110</Words>
  <Application>Microsoft Macintosh PowerPoint</Application>
  <PresentationFormat>Widescreen</PresentationFormat>
  <Paragraphs>171</Paragraphs>
  <Slides>31</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Aptos</vt:lpstr>
      <vt:lpstr>Arial</vt:lpstr>
      <vt:lpstr>DM Sans</vt:lpstr>
      <vt:lpstr>Lato</vt:lpstr>
      <vt:lpstr>Poppins</vt:lpstr>
      <vt:lpstr>Poppins Black</vt:lpstr>
      <vt:lpstr>Poppins Light</vt:lpstr>
      <vt:lpstr>Poppins Medium</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SHiHab</dc:creator>
  <cp:lastModifiedBy>Troy A Poulin</cp:lastModifiedBy>
  <cp:revision>306</cp:revision>
  <dcterms:created xsi:type="dcterms:W3CDTF">2024-01-22T06:07:16Z</dcterms:created>
  <dcterms:modified xsi:type="dcterms:W3CDTF">2025-10-24T13:56:53Z</dcterms:modified>
</cp:coreProperties>
</file>